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
  </p:notesMasterIdLst>
  <p:sldIdLst>
    <p:sldId id="262" r:id="rId2"/>
    <p:sldId id="257" r:id="rId3"/>
    <p:sldId id="259" r:id="rId4"/>
    <p:sldId id="261" r:id="rId5"/>
  </p:sldIdLst>
  <p:sldSz cx="6858000" cy="9906000" type="A4"/>
  <p:notesSz cx="6735763" cy="98663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94" userDrawn="1">
          <p15:clr>
            <a:srgbClr val="A4A3A4"/>
          </p15:clr>
        </p15:guide>
        <p15:guide id="2" pos="17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9B4"/>
    <a:srgbClr val="AE0A39"/>
    <a:srgbClr val="FF9443"/>
    <a:srgbClr val="BDD8EF"/>
    <a:srgbClr val="1E419B"/>
    <a:srgbClr val="BFBF00"/>
    <a:srgbClr val="62CAF4"/>
    <a:srgbClr val="1480AB"/>
    <a:srgbClr val="0097D4"/>
    <a:srgbClr val="E80E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varScale="1">
        <p:scale>
          <a:sx n="53" d="100"/>
          <a:sy n="53" d="100"/>
        </p:scale>
        <p:origin x="2076" y="96"/>
      </p:cViewPr>
      <p:guideLst>
        <p:guide orient="horz" pos="2394"/>
        <p:guide pos="1752"/>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iguelS&#225;ez\Desktop\NEOVANTAS\Informe%20BANCA\ROE%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11"/>
            <c:spPr>
              <a:solidFill>
                <a:schemeClr val="accent1"/>
              </a:solidFill>
              <a:ln w="19050">
                <a:solidFill>
                  <a:schemeClr val="accent1"/>
                </a:solidFill>
              </a:ln>
              <a:effectLst/>
            </c:spPr>
          </c:marker>
          <c:dPt>
            <c:idx val="0"/>
            <c:marker>
              <c:spPr>
                <a:solidFill>
                  <a:srgbClr val="FF0000"/>
                </a:solidFill>
                <a:ln w="19050">
                  <a:solidFill>
                    <a:srgbClr val="CC0000"/>
                  </a:solidFill>
                </a:ln>
                <a:effectLst/>
              </c:spPr>
            </c:marker>
            <c:bubble3D val="0"/>
            <c:spPr>
              <a:ln w="25400" cap="rnd">
                <a:solidFill>
                  <a:srgbClr val="CC0000"/>
                </a:solidFill>
                <a:round/>
              </a:ln>
              <a:effectLst/>
            </c:spPr>
            <c:extLst>
              <c:ext xmlns:c16="http://schemas.microsoft.com/office/drawing/2014/chart" uri="{C3380CC4-5D6E-409C-BE32-E72D297353CC}">
                <c16:uniqueId val="{00000000-6CAB-42DF-9F76-CC17E6716C7D}"/>
              </c:ext>
            </c:extLst>
          </c:dPt>
          <c:dPt>
            <c:idx val="1"/>
            <c:marker>
              <c:spPr>
                <a:solidFill>
                  <a:srgbClr val="1E419B"/>
                </a:solidFill>
                <a:ln w="19050">
                  <a:solidFill>
                    <a:srgbClr val="BDD8EF"/>
                  </a:solidFill>
                </a:ln>
                <a:effectLst/>
              </c:spPr>
            </c:marker>
            <c:bubble3D val="0"/>
            <c:extLst>
              <c:ext xmlns:c16="http://schemas.microsoft.com/office/drawing/2014/chart" uri="{C3380CC4-5D6E-409C-BE32-E72D297353CC}">
                <c16:uniqueId val="{00000001-6CAB-42DF-9F76-CC17E6716C7D}"/>
              </c:ext>
            </c:extLst>
          </c:dPt>
          <c:dPt>
            <c:idx val="2"/>
            <c:marker>
              <c:spPr>
                <a:solidFill>
                  <a:srgbClr val="0097D4"/>
                </a:solidFill>
                <a:ln w="19050">
                  <a:solidFill>
                    <a:srgbClr val="1480AB"/>
                  </a:solidFill>
                </a:ln>
                <a:effectLst/>
              </c:spPr>
            </c:marker>
            <c:bubble3D val="0"/>
            <c:extLst>
              <c:ext xmlns:c16="http://schemas.microsoft.com/office/drawing/2014/chart" uri="{C3380CC4-5D6E-409C-BE32-E72D297353CC}">
                <c16:uniqueId val="{00000002-6CAB-42DF-9F76-CC17E6716C7D}"/>
              </c:ext>
            </c:extLst>
          </c:dPt>
          <c:dPt>
            <c:idx val="3"/>
            <c:marker>
              <c:spPr>
                <a:solidFill>
                  <a:srgbClr val="E2E400"/>
                </a:solidFill>
                <a:ln w="19050">
                  <a:solidFill>
                    <a:srgbClr val="BFBF00"/>
                  </a:solidFill>
                </a:ln>
                <a:effectLst/>
              </c:spPr>
            </c:marker>
            <c:bubble3D val="0"/>
            <c:extLst>
              <c:ext xmlns:c16="http://schemas.microsoft.com/office/drawing/2014/chart" uri="{C3380CC4-5D6E-409C-BE32-E72D297353CC}">
                <c16:uniqueId val="{00000003-6CAB-42DF-9F76-CC17E6716C7D}"/>
              </c:ext>
            </c:extLst>
          </c:dPt>
          <c:dPt>
            <c:idx val="4"/>
            <c:marker>
              <c:spPr>
                <a:solidFill>
                  <a:srgbClr val="E31C54"/>
                </a:solidFill>
                <a:ln w="19050">
                  <a:solidFill>
                    <a:srgbClr val="F999B4"/>
                  </a:solidFill>
                </a:ln>
                <a:effectLst/>
              </c:spPr>
            </c:marker>
            <c:bubble3D val="0"/>
            <c:extLst>
              <c:ext xmlns:c16="http://schemas.microsoft.com/office/drawing/2014/chart" uri="{C3380CC4-5D6E-409C-BE32-E72D297353CC}">
                <c16:uniqueId val="{00000004-6CAB-42DF-9F76-CC17E6716C7D}"/>
              </c:ext>
            </c:extLst>
          </c:dPt>
          <c:dPt>
            <c:idx val="5"/>
            <c:marker>
              <c:spPr>
                <a:solidFill>
                  <a:srgbClr val="FF6B00"/>
                </a:solidFill>
                <a:ln w="19050">
                  <a:solidFill>
                    <a:srgbClr val="FF9443"/>
                  </a:solidFill>
                </a:ln>
                <a:effectLst/>
              </c:spPr>
            </c:marker>
            <c:bubble3D val="0"/>
            <c:extLst>
              <c:ext xmlns:c16="http://schemas.microsoft.com/office/drawing/2014/chart" uri="{C3380CC4-5D6E-409C-BE32-E72D297353CC}">
                <c16:uniqueId val="{00000005-6CAB-42DF-9F76-CC17E6716C7D}"/>
              </c:ext>
            </c:extLst>
          </c:dPt>
          <c:dPt>
            <c:idx val="6"/>
            <c:marker>
              <c:spPr>
                <a:solidFill>
                  <a:srgbClr val="0E92C6"/>
                </a:solidFill>
                <a:ln w="19050">
                  <a:solidFill>
                    <a:srgbClr val="62CAF4"/>
                  </a:solidFill>
                </a:ln>
                <a:effectLst/>
              </c:spPr>
            </c:marker>
            <c:bubble3D val="0"/>
            <c:extLst>
              <c:ext xmlns:c16="http://schemas.microsoft.com/office/drawing/2014/chart" uri="{C3380CC4-5D6E-409C-BE32-E72D297353CC}">
                <c16:uniqueId val="{00000006-6CAB-42DF-9F76-CC17E6716C7D}"/>
              </c:ext>
            </c:extLst>
          </c:dPt>
          <c:dLbls>
            <c:dLbl>
              <c:idx val="0"/>
              <c:layout>
                <c:manualLayout>
                  <c:x val="-0.12777777777777799"/>
                  <c:y val="0"/>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r>
                      <a:rPr lang="en-US" sz="900" b="0">
                        <a:solidFill>
                          <a:srgbClr val="FF0000"/>
                        </a:solidFill>
                      </a:rPr>
                      <a:t>SAN</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AB-42DF-9F76-CC17E6716C7D}"/>
                </c:ext>
              </c:extLst>
            </c:dLbl>
            <c:dLbl>
              <c:idx val="1"/>
              <c:layout>
                <c:manualLayout>
                  <c:x val="-1.1111111111111099E-2"/>
                  <c:y val="-4.1666666666666699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1E419B"/>
                        </a:solidFill>
                        <a:latin typeface="+mn-lt"/>
                        <a:ea typeface="+mn-ea"/>
                        <a:cs typeface="+mn-cs"/>
                      </a:defRPr>
                    </a:pPr>
                    <a:r>
                      <a:rPr lang="en-US" sz="900" b="0">
                        <a:solidFill>
                          <a:srgbClr val="1E419B"/>
                        </a:solidFill>
                      </a:rPr>
                      <a:t>BBVA</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AB-42DF-9F76-CC17E6716C7D}"/>
                </c:ext>
              </c:extLst>
            </c:dLbl>
            <c:dLbl>
              <c:idx val="2"/>
              <c:layout>
                <c:manualLayout>
                  <c:x val="-9.4388792463819385E-2"/>
                  <c:y val="-8.5126271572632653E-2"/>
                </c:manualLayout>
              </c:layout>
              <c:tx>
                <c:rich>
                  <a:bodyPr rot="0" spcFirstLastPara="1" vertOverflow="ellipsis" vert="horz" wrap="square" lIns="38100" tIns="19050" rIns="38100" bIns="19050" anchor="ctr" anchorCtr="1">
                    <a:noAutofit/>
                  </a:bodyPr>
                  <a:lstStyle/>
                  <a:p>
                    <a:pPr>
                      <a:defRPr sz="900" b="0" i="0" u="none" strike="noStrike" kern="1200" baseline="0">
                        <a:solidFill>
                          <a:srgbClr val="0097D4"/>
                        </a:solidFill>
                        <a:latin typeface="+mn-lt"/>
                        <a:ea typeface="+mn-ea"/>
                        <a:cs typeface="+mn-cs"/>
                      </a:defRPr>
                    </a:pPr>
                    <a:r>
                      <a:rPr lang="en-US" sz="900" b="0">
                        <a:solidFill>
                          <a:srgbClr val="0097D4"/>
                        </a:solidFill>
                      </a:rPr>
                      <a:t>CBK</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5160142301896226"/>
                      <c:h val="0.10927725820098445"/>
                    </c:manualLayout>
                  </c15:layout>
                </c:ext>
                <c:ext xmlns:c16="http://schemas.microsoft.com/office/drawing/2014/chart" uri="{C3380CC4-5D6E-409C-BE32-E72D297353CC}">
                  <c16:uniqueId val="{00000002-6CAB-42DF-9F76-CC17E6716C7D}"/>
                </c:ext>
              </c:extLst>
            </c:dLbl>
            <c:dLbl>
              <c:idx val="3"/>
              <c:layout>
                <c:manualLayout>
                  <c:x val="-2.5446061047236675E-2"/>
                  <c:y val="-6.4579900122158099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E2E400"/>
                        </a:solidFill>
                        <a:latin typeface="+mn-lt"/>
                        <a:ea typeface="+mn-ea"/>
                        <a:cs typeface="+mn-cs"/>
                      </a:defRPr>
                    </a:pPr>
                    <a:r>
                      <a:rPr lang="en-US" sz="900" b="0">
                        <a:solidFill>
                          <a:srgbClr val="E2E400"/>
                        </a:solidFill>
                      </a:rPr>
                      <a:t>BANKIA</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AB-42DF-9F76-CC17E6716C7D}"/>
                </c:ext>
              </c:extLst>
            </c:dLbl>
            <c:dLbl>
              <c:idx val="4"/>
              <c:layout>
                <c:manualLayout>
                  <c:x val="-2.7777777777777801E-3"/>
                  <c:y val="0"/>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E31C54"/>
                        </a:solidFill>
                        <a:latin typeface="+mn-lt"/>
                        <a:ea typeface="+mn-ea"/>
                        <a:cs typeface="+mn-cs"/>
                      </a:defRPr>
                    </a:pPr>
                    <a:r>
                      <a:rPr lang="en-US" sz="900" b="0">
                        <a:solidFill>
                          <a:srgbClr val="E31C54"/>
                        </a:solidFill>
                      </a:rPr>
                      <a:t>POP</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AB-42DF-9F76-CC17E6716C7D}"/>
                </c:ext>
              </c:extLst>
            </c:dLbl>
            <c:dLbl>
              <c:idx val="5"/>
              <c:layout>
                <c:manualLayout>
                  <c:x val="-5.00000000000001E-2"/>
                  <c:y val="6.8544436404615799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FF6B00"/>
                        </a:solidFill>
                        <a:latin typeface="+mn-lt"/>
                        <a:ea typeface="+mn-ea"/>
                        <a:cs typeface="+mn-cs"/>
                      </a:defRPr>
                    </a:pPr>
                    <a:r>
                      <a:rPr lang="en-US" sz="900" b="0">
                        <a:solidFill>
                          <a:srgbClr val="FF6B00"/>
                        </a:solidFill>
                      </a:rPr>
                      <a:t>BKT</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AB-42DF-9F76-CC17E6716C7D}"/>
                </c:ext>
              </c:extLst>
            </c:dLbl>
            <c:dLbl>
              <c:idx val="6"/>
              <c:layout>
                <c:manualLayout>
                  <c:x val="-1.11111111111112E-2"/>
                  <c:y val="-3.2407407407407399E-2"/>
                </c:manualLayout>
              </c:layout>
              <c:tx>
                <c:rich>
                  <a:bodyPr/>
                  <a:lstStyle/>
                  <a:p>
                    <a:r>
                      <a:rPr lang="en-US" sz="900" b="0"/>
                      <a:t>SAB</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CAB-42DF-9F76-CC17E6716C7D}"/>
                </c:ext>
              </c:extLst>
            </c:dLbl>
            <c:dLbl>
              <c:idx val="7"/>
              <c:layout>
                <c:manualLayout>
                  <c:x val="-1.6666666666666701E-2"/>
                  <c:y val="1.85185185185184E-2"/>
                </c:manualLayout>
              </c:layout>
              <c:tx>
                <c:rich>
                  <a:bodyPr/>
                  <a:lstStyle/>
                  <a:p>
                    <a:r>
                      <a:rPr lang="en-US" sz="1100" b="0"/>
                      <a:t>LIB</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AB-42DF-9F76-CC17E6716C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'[ROE 2016.xlsx]Gráficos'!$F$14:$L$14</c:f>
              <c:numCache>
                <c:formatCode>0.0%</c:formatCode>
                <c:ptCount val="7"/>
                <c:pt idx="0">
                  <c:v>-3.9906787066705474E-2</c:v>
                </c:pt>
                <c:pt idx="1">
                  <c:v>3.8483396931070946E-2</c:v>
                </c:pt>
                <c:pt idx="2">
                  <c:v>-0.1063829787234043</c:v>
                </c:pt>
                <c:pt idx="3">
                  <c:v>-6.6383594692400405E-2</c:v>
                </c:pt>
                <c:pt idx="4">
                  <c:v>0.16415097588978189</c:v>
                </c:pt>
                <c:pt idx="5">
                  <c:v>7.1006469428553709E-2</c:v>
                </c:pt>
                <c:pt idx="6">
                  <c:v>-0.18167456978967489</c:v>
                </c:pt>
              </c:numCache>
            </c:numRef>
          </c:xVal>
          <c:yVal>
            <c:numRef>
              <c:f>'[ROE 2016.xlsx]Gráficos'!$F$15:$L$15</c:f>
              <c:numCache>
                <c:formatCode>0.0%</c:formatCode>
                <c:ptCount val="7"/>
                <c:pt idx="0">
                  <c:v>-5.0801094177413075E-2</c:v>
                </c:pt>
                <c:pt idx="1">
                  <c:v>3.0571198712791681E-2</c:v>
                </c:pt>
                <c:pt idx="2">
                  <c:v>-1.8693056864593105E-2</c:v>
                </c:pt>
                <c:pt idx="3">
                  <c:v>-0.19208863512778684</c:v>
                </c:pt>
                <c:pt idx="4">
                  <c:v>-7.4048137737175002E-2</c:v>
                </c:pt>
                <c:pt idx="5">
                  <c:v>0.15161155309030483</c:v>
                </c:pt>
                <c:pt idx="6">
                  <c:v>-9.4231573941987556E-2</c:v>
                </c:pt>
              </c:numCache>
            </c:numRef>
          </c:yVal>
          <c:smooth val="0"/>
          <c:extLst>
            <c:ext xmlns:c16="http://schemas.microsoft.com/office/drawing/2014/chart" uri="{C3380CC4-5D6E-409C-BE32-E72D297353CC}">
              <c16:uniqueId val="{00000008-6CAB-42DF-9F76-CC17E6716C7D}"/>
            </c:ext>
          </c:extLst>
        </c:ser>
        <c:dLbls>
          <c:showLegendKey val="0"/>
          <c:showVal val="0"/>
          <c:showCatName val="0"/>
          <c:showSerName val="0"/>
          <c:showPercent val="0"/>
          <c:showBubbleSize val="0"/>
        </c:dLbls>
        <c:axId val="517188512"/>
        <c:axId val="517188120"/>
      </c:scatterChart>
      <c:valAx>
        <c:axId val="51718851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accent5"/>
                    </a:solidFill>
                    <a:latin typeface="+mn-lt"/>
                    <a:ea typeface="+mn-ea"/>
                    <a:cs typeface="+mn-cs"/>
                  </a:defRPr>
                </a:pPr>
                <a:r>
                  <a:rPr lang="en-US" sz="900" b="1">
                    <a:solidFill>
                      <a:schemeClr val="accent5"/>
                    </a:solidFill>
                  </a:rPr>
                  <a:t>Var. i.a. Gastos de explotación</a:t>
                </a:r>
              </a:p>
            </c:rich>
          </c:tx>
          <c:layout>
            <c:manualLayout>
              <c:xMode val="edge"/>
              <c:yMode val="edge"/>
              <c:x val="0.28666316710411199"/>
              <c:y val="0.908190034682405"/>
            </c:manualLayout>
          </c:layout>
          <c:overlay val="0"/>
          <c:spPr>
            <a:noFill/>
            <a:ln>
              <a:noFill/>
            </a:ln>
            <a:effectLst/>
          </c:spPr>
        </c:title>
        <c:numFmt formatCode="0%" sourceLinked="0"/>
        <c:majorTickMark val="none"/>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bg2">
                    <a:lumMod val="75000"/>
                  </a:schemeClr>
                </a:solidFill>
                <a:latin typeface="+mn-lt"/>
                <a:ea typeface="+mn-ea"/>
                <a:cs typeface="+mn-cs"/>
              </a:defRPr>
            </a:pPr>
            <a:endParaRPr lang="es-ES"/>
          </a:p>
        </c:txPr>
        <c:crossAx val="517188120"/>
        <c:crosses val="autoZero"/>
        <c:crossBetween val="midCat"/>
        <c:majorUnit val="0.05"/>
      </c:valAx>
      <c:valAx>
        <c:axId val="517188120"/>
        <c:scaling>
          <c:orientation val="minMax"/>
          <c:max val="0.2"/>
          <c:min val="-0.2"/>
        </c:scaling>
        <c:delete val="0"/>
        <c:axPos val="l"/>
        <c:title>
          <c:tx>
            <c:rich>
              <a:bodyPr rot="-5400000" spcFirstLastPara="1" vertOverflow="ellipsis" vert="horz" wrap="square" anchor="ctr" anchorCtr="1"/>
              <a:lstStyle/>
              <a:p>
                <a:pPr>
                  <a:defRPr sz="900" b="1" i="0" u="none" strike="noStrike" kern="1200" baseline="0">
                    <a:solidFill>
                      <a:schemeClr val="accent5"/>
                    </a:solidFill>
                    <a:latin typeface="+mn-lt"/>
                    <a:ea typeface="+mn-ea"/>
                    <a:cs typeface="+mn-cs"/>
                  </a:defRPr>
                </a:pPr>
                <a:r>
                  <a:rPr lang="en-US" sz="900" b="1">
                    <a:solidFill>
                      <a:schemeClr val="accent5"/>
                    </a:solidFill>
                  </a:rPr>
                  <a:t>Var. i.a. MI + Comisiones</a:t>
                </a:r>
              </a:p>
            </c:rich>
          </c:tx>
          <c:layout>
            <c:manualLayout>
              <c:xMode val="edge"/>
              <c:yMode val="edge"/>
              <c:x val="8.3333333333333297E-3"/>
              <c:y val="0.120472693947472"/>
            </c:manualLayout>
          </c:layout>
          <c:overlay val="0"/>
          <c:spPr>
            <a:noFill/>
            <a:ln>
              <a:noFill/>
            </a:ln>
            <a:effectLst/>
          </c:spPr>
        </c:title>
        <c:numFmt formatCode="0%" sourceLinked="0"/>
        <c:majorTickMark val="none"/>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bg2">
                    <a:lumMod val="75000"/>
                  </a:schemeClr>
                </a:solidFill>
                <a:latin typeface="+mn-lt"/>
                <a:ea typeface="+mn-ea"/>
                <a:cs typeface="+mn-cs"/>
              </a:defRPr>
            </a:pPr>
            <a:endParaRPr lang="es-ES"/>
          </a:p>
        </c:txPr>
        <c:crossAx val="517188512"/>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defRPr>
      </a:pPr>
      <a:endParaRPr lang="es-E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0.1709</cdr:x>
      <cdr:y>0.07907</cdr:y>
    </cdr:from>
    <cdr:to>
      <cdr:x>0.48152</cdr:x>
      <cdr:y>0.17441</cdr:y>
    </cdr:to>
    <cdr:sp macro="" textlink="">
      <cdr:nvSpPr>
        <cdr:cNvPr id="3" name="Rectángulo 2"/>
        <cdr:cNvSpPr/>
      </cdr:nvSpPr>
      <cdr:spPr bwMode="auto">
        <a:xfrm xmlns:a="http://schemas.openxmlformats.org/drawingml/2006/main">
          <a:off x="692112" y="202152"/>
          <a:ext cx="1257922" cy="243723"/>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S" sz="900" b="1" i="1" dirty="0">
              <a:solidFill>
                <a:srgbClr val="92D050"/>
              </a:solidFill>
            </a:rPr>
            <a:t>Mejora en eficiencia</a:t>
          </a:r>
        </a:p>
      </cdr:txBody>
    </cdr:sp>
  </cdr:relSizeAnchor>
  <cdr:relSizeAnchor xmlns:cdr="http://schemas.openxmlformats.org/drawingml/2006/chartDrawing">
    <cdr:from>
      <cdr:x>0.15983</cdr:x>
      <cdr:y>0.64188</cdr:y>
    </cdr:from>
    <cdr:to>
      <cdr:x>0.46345</cdr:x>
      <cdr:y>0.8025</cdr:y>
    </cdr:to>
    <cdr:sp macro="" textlink="">
      <cdr:nvSpPr>
        <cdr:cNvPr id="5" name="Rectángulo 4"/>
        <cdr:cNvSpPr/>
      </cdr:nvSpPr>
      <cdr:spPr bwMode="auto">
        <a:xfrm xmlns:a="http://schemas.openxmlformats.org/drawingml/2006/main">
          <a:off x="647283" y="1640987"/>
          <a:ext cx="1229596" cy="410629"/>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ES" sz="900" b="1" i="1" dirty="0">
              <a:solidFill>
                <a:schemeClr val="accent3"/>
              </a:solidFill>
            </a:rPr>
            <a:t>Reducción de costes</a:t>
          </a:r>
        </a:p>
      </cdr:txBody>
    </cdr:sp>
  </cdr:relSizeAnchor>
  <cdr:relSizeAnchor xmlns:cdr="http://schemas.openxmlformats.org/drawingml/2006/chartDrawing">
    <cdr:from>
      <cdr:x>0.63857</cdr:x>
      <cdr:y>0.0756</cdr:y>
    </cdr:from>
    <cdr:to>
      <cdr:x>0.94967</cdr:x>
      <cdr:y>0.17094</cdr:y>
    </cdr:to>
    <cdr:sp macro="" textlink="">
      <cdr:nvSpPr>
        <cdr:cNvPr id="6" name="Rectángulo 5"/>
        <cdr:cNvSpPr/>
      </cdr:nvSpPr>
      <cdr:spPr bwMode="auto">
        <a:xfrm xmlns:a="http://schemas.openxmlformats.org/drawingml/2006/main">
          <a:off x="2586071" y="193277"/>
          <a:ext cx="1259895" cy="243723"/>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s-ES" sz="900" b="1" i="1" dirty="0">
              <a:solidFill>
                <a:schemeClr val="accent3"/>
              </a:solidFill>
            </a:rPr>
            <a:t>Incremento de márgenes</a:t>
          </a:r>
        </a:p>
      </cdr:txBody>
    </cdr:sp>
  </cdr:relSizeAnchor>
  <cdr:relSizeAnchor xmlns:cdr="http://schemas.openxmlformats.org/drawingml/2006/chartDrawing">
    <cdr:from>
      <cdr:x>0.71918</cdr:x>
      <cdr:y>0.63548</cdr:y>
    </cdr:from>
    <cdr:to>
      <cdr:x>0.94967</cdr:x>
      <cdr:y>0.7961</cdr:y>
    </cdr:to>
    <cdr:sp macro="" textlink="">
      <cdr:nvSpPr>
        <cdr:cNvPr id="7" name="Rectángulo 6"/>
        <cdr:cNvSpPr/>
      </cdr:nvSpPr>
      <cdr:spPr bwMode="auto">
        <a:xfrm xmlns:a="http://schemas.openxmlformats.org/drawingml/2006/main">
          <a:off x="2912516" y="1624607"/>
          <a:ext cx="933450" cy="410629"/>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s-ES" sz="900" b="1" i="1" dirty="0">
              <a:solidFill>
                <a:srgbClr val="FF0000"/>
              </a:solidFill>
            </a:rPr>
            <a:t>Deterioro</a:t>
          </a:r>
          <a:r>
            <a:rPr lang="es-ES" sz="900" b="1" i="1" baseline="0" dirty="0">
              <a:solidFill>
                <a:srgbClr val="FF0000"/>
              </a:solidFill>
            </a:rPr>
            <a:t> eficiencia</a:t>
          </a:r>
          <a:endParaRPr lang="es-ES" sz="900" b="1" i="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2BEF313-76D7-4235-8D55-022373A1106A}" type="datetimeFigureOut">
              <a:rPr lang="es-ES" smtClean="0"/>
              <a:t>02/03/2017</a:t>
            </a:fld>
            <a:endParaRPr lang="es-ES" dirty="0"/>
          </a:p>
        </p:txBody>
      </p:sp>
      <p:sp>
        <p:nvSpPr>
          <p:cNvPr id="4" name="Marcador de imagen de diapositiva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1612938-A5B6-4AAF-B54C-2C5F53AFA5BE}" type="slidenum">
              <a:rPr lang="es-ES" smtClean="0"/>
              <a:t>‹Nº›</a:t>
            </a:fld>
            <a:endParaRPr lang="es-ES" dirty="0"/>
          </a:p>
        </p:txBody>
      </p:sp>
    </p:spTree>
    <p:extLst>
      <p:ext uri="{BB962C8B-B14F-4D97-AF65-F5344CB8AC3E}">
        <p14:creationId xmlns:p14="http://schemas.microsoft.com/office/powerpoint/2010/main" val="203617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p:nvSpPr>
          <p:cNvPr id="10" name="CuadroTexto 9"/>
          <p:cNvSpPr txBox="1"/>
          <p:nvPr userDrawn="1"/>
        </p:nvSpPr>
        <p:spPr>
          <a:xfrm>
            <a:off x="96721" y="9373313"/>
            <a:ext cx="4818023" cy="241605"/>
          </a:xfrm>
          <a:prstGeom prst="rect">
            <a:avLst/>
          </a:prstGeom>
          <a:noFill/>
        </p:spPr>
        <p:txBody>
          <a:bodyPr vert="horz" wrap="square">
            <a:spAutoFit/>
          </a:bodyPr>
          <a:lstStyle/>
          <a:p>
            <a:pPr fontAlgn="auto">
              <a:spcBef>
                <a:spcPts val="0"/>
              </a:spcBef>
              <a:spcAft>
                <a:spcPts val="0"/>
              </a:spcAft>
              <a:defRPr/>
            </a:pPr>
            <a:r>
              <a:rPr lang="es-ES_tradnl" sz="485" spc="7" dirty="0">
                <a:solidFill>
                  <a:schemeClr val="bg1">
                    <a:lumMod val="50000"/>
                  </a:schemeClr>
                </a:solidFill>
                <a:latin typeface="Arial" panose="020B0604020202020204" pitchFamily="34" charset="0"/>
                <a:ea typeface="+mn-ea"/>
                <a:cs typeface="Arial" panose="020B0604020202020204" pitchFamily="34" charset="0"/>
              </a:rPr>
              <a:t>Propiedad Confidencial de Neovantas Consulting.  Este material no se podrá copiar ni distribuir sin autorización escrita de Neovantas Consulting.</a:t>
            </a:r>
          </a:p>
          <a:p>
            <a:pPr fontAlgn="auto">
              <a:spcBef>
                <a:spcPts val="0"/>
              </a:spcBef>
              <a:spcAft>
                <a:spcPts val="0"/>
              </a:spcAft>
              <a:defRPr/>
            </a:pPr>
            <a:endParaRPr lang="es-ES" sz="485" spc="7" dirty="0">
              <a:solidFill>
                <a:schemeClr val="bg1">
                  <a:lumMod val="50000"/>
                </a:schemeClr>
              </a:solidFill>
              <a:latin typeface="Arial" panose="020B0604020202020204" pitchFamily="34" charset="0"/>
              <a:ea typeface="+mn-ea"/>
              <a:cs typeface="Arial" panose="020B0604020202020204" pitchFamily="34" charset="0"/>
            </a:endParaRPr>
          </a:p>
        </p:txBody>
      </p:sp>
      <p:sp>
        <p:nvSpPr>
          <p:cNvPr id="12" name="Marcador de posición de imagen 3"/>
          <p:cNvSpPr>
            <a:spLocks noGrp="1"/>
          </p:cNvSpPr>
          <p:nvPr>
            <p:ph type="pic" sz="quarter" idx="11" hasCustomPrompt="1"/>
          </p:nvPr>
        </p:nvSpPr>
        <p:spPr>
          <a:xfrm>
            <a:off x="4828076" y="931265"/>
            <a:ext cx="1618884" cy="801291"/>
          </a:xfrm>
          <a:prstGeom prst="rect">
            <a:avLst/>
          </a:prstGeom>
          <a:solidFill>
            <a:srgbClr val="FF0000"/>
          </a:solidFill>
        </p:spPr>
        <p:txBody>
          <a:bodyPr anchor="ctr"/>
          <a:lstStyle>
            <a:lvl1pPr marL="0" indent="0" algn="ctr">
              <a:buNone/>
              <a:defRPr sz="1108">
                <a:solidFill>
                  <a:schemeClr val="bg1"/>
                </a:solidFill>
              </a:defRPr>
            </a:lvl1pPr>
          </a:lstStyle>
          <a:p>
            <a:r>
              <a:rPr lang="es-ES" dirty="0"/>
              <a:t>LOGO DEL CLIENTE</a:t>
            </a:r>
          </a:p>
        </p:txBody>
      </p:sp>
      <p:sp>
        <p:nvSpPr>
          <p:cNvPr id="15" name="Rectángulo 14"/>
          <p:cNvSpPr/>
          <p:nvPr userDrawn="1"/>
        </p:nvSpPr>
        <p:spPr>
          <a:xfrm>
            <a:off x="153872" y="309563"/>
            <a:ext cx="6552467" cy="9087378"/>
          </a:xfrm>
          <a:prstGeom prst="rect">
            <a:avLst/>
          </a:prstGeom>
          <a:noFill/>
          <a:ln w="3175" cmpd="sng">
            <a:solidFill>
              <a:srgbClr val="BDD7F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sz="1246" dirty="0">
              <a:latin typeface="Arial" panose="020B0604020202020204" pitchFamily="34" charset="0"/>
            </a:endParaRPr>
          </a:p>
        </p:txBody>
      </p:sp>
      <p:sp>
        <p:nvSpPr>
          <p:cNvPr id="16" name="Título 1"/>
          <p:cNvSpPr>
            <a:spLocks noGrp="1"/>
          </p:cNvSpPr>
          <p:nvPr>
            <p:ph type="title" hasCustomPrompt="1"/>
          </p:nvPr>
        </p:nvSpPr>
        <p:spPr>
          <a:xfrm>
            <a:off x="2370446" y="2450180"/>
            <a:ext cx="4144654" cy="1549458"/>
          </a:xfrm>
          <a:prstGeom prst="rect">
            <a:avLst/>
          </a:prstGeom>
        </p:spPr>
        <p:txBody>
          <a:bodyPr>
            <a:noAutofit/>
          </a:bodyPr>
          <a:lstStyle>
            <a:lvl1pPr algn="r">
              <a:defRPr sz="1869" b="1" baseline="0">
                <a:solidFill>
                  <a:schemeClr val="tx2"/>
                </a:solidFill>
                <a:latin typeface="+mn-lt"/>
                <a:cs typeface="Arial" panose="020B0604020202020204" pitchFamily="34" charset="0"/>
              </a:defRPr>
            </a:lvl1pPr>
          </a:lstStyle>
          <a:p>
            <a:r>
              <a:rPr lang="es-ES_tradnl" dirty="0"/>
              <a:t>TÍTULO (CON VERBO INFINITIVO)</a:t>
            </a:r>
            <a:endParaRPr lang="es-ES" dirty="0"/>
          </a:p>
        </p:txBody>
      </p:sp>
      <p:sp>
        <p:nvSpPr>
          <p:cNvPr id="17" name="Marcador de contenido 2"/>
          <p:cNvSpPr>
            <a:spLocks noGrp="1"/>
          </p:cNvSpPr>
          <p:nvPr>
            <p:ph idx="1" hasCustomPrompt="1"/>
          </p:nvPr>
        </p:nvSpPr>
        <p:spPr>
          <a:xfrm>
            <a:off x="2370446" y="3984986"/>
            <a:ext cx="4144654" cy="662011"/>
          </a:xfrm>
          <a:prstGeom prst="rect">
            <a:avLst/>
          </a:prstGeom>
        </p:spPr>
        <p:txBody>
          <a:bodyPr>
            <a:normAutofit/>
          </a:bodyPr>
          <a:lstStyle>
            <a:lvl1pPr marL="0" indent="0" algn="r">
              <a:buFontTx/>
              <a:buNone/>
              <a:defRPr sz="1108" baseline="0">
                <a:solidFill>
                  <a:srgbClr val="619ED8"/>
                </a:solidFill>
              </a:defRPr>
            </a:lvl1pPr>
            <a:lvl2pPr marL="0" indent="0">
              <a:buFontTx/>
              <a:buNone/>
              <a:defRPr sz="1108">
                <a:solidFill>
                  <a:schemeClr val="accent1"/>
                </a:solidFill>
              </a:defRPr>
            </a:lvl2pPr>
            <a:lvl3pPr marL="0" indent="0">
              <a:buFontTx/>
              <a:buNone/>
              <a:defRPr sz="1108">
                <a:solidFill>
                  <a:schemeClr val="accent1"/>
                </a:solidFill>
              </a:defRPr>
            </a:lvl3pPr>
            <a:lvl4pPr marL="0" indent="0">
              <a:buFontTx/>
              <a:buNone/>
              <a:defRPr sz="1108">
                <a:solidFill>
                  <a:schemeClr val="accent1"/>
                </a:solidFill>
              </a:defRPr>
            </a:lvl4pPr>
            <a:lvl5pPr marL="0" indent="0">
              <a:buFontTx/>
              <a:buNone/>
              <a:defRPr sz="1108">
                <a:solidFill>
                  <a:schemeClr val="accent1"/>
                </a:solidFill>
              </a:defRPr>
            </a:lvl5pPr>
          </a:lstStyle>
          <a:p>
            <a:pPr lvl="0"/>
            <a:r>
              <a:rPr lang="es-ES_tradnl" dirty="0"/>
              <a:t>Subtítulo (Describe tipología de reunión)</a:t>
            </a:r>
          </a:p>
        </p:txBody>
      </p:sp>
      <p:sp>
        <p:nvSpPr>
          <p:cNvPr id="18" name="Marcador de contenido 2"/>
          <p:cNvSpPr>
            <a:spLocks noGrp="1"/>
          </p:cNvSpPr>
          <p:nvPr>
            <p:ph idx="10" hasCustomPrompt="1"/>
          </p:nvPr>
        </p:nvSpPr>
        <p:spPr>
          <a:xfrm>
            <a:off x="2370446" y="4731810"/>
            <a:ext cx="4144654" cy="662011"/>
          </a:xfrm>
          <a:prstGeom prst="rect">
            <a:avLst/>
          </a:prstGeom>
        </p:spPr>
        <p:txBody>
          <a:bodyPr>
            <a:normAutofit/>
          </a:bodyPr>
          <a:lstStyle>
            <a:lvl1pPr marL="0" indent="0" algn="r">
              <a:buFontTx/>
              <a:buNone/>
              <a:defRPr sz="831" baseline="0">
                <a:solidFill>
                  <a:schemeClr val="tx1"/>
                </a:solidFill>
              </a:defRPr>
            </a:lvl1pPr>
            <a:lvl2pPr marL="0" indent="0">
              <a:buFontTx/>
              <a:buNone/>
              <a:defRPr sz="1108">
                <a:solidFill>
                  <a:schemeClr val="accent1"/>
                </a:solidFill>
              </a:defRPr>
            </a:lvl2pPr>
            <a:lvl3pPr marL="0" indent="0">
              <a:buFontTx/>
              <a:buNone/>
              <a:defRPr sz="1108">
                <a:solidFill>
                  <a:schemeClr val="accent1"/>
                </a:solidFill>
              </a:defRPr>
            </a:lvl3pPr>
            <a:lvl4pPr marL="0" indent="0">
              <a:buFontTx/>
              <a:buNone/>
              <a:defRPr sz="1108">
                <a:solidFill>
                  <a:schemeClr val="accent1"/>
                </a:solidFill>
              </a:defRPr>
            </a:lvl4pPr>
            <a:lvl5pPr marL="0" indent="0">
              <a:buFontTx/>
              <a:buNone/>
              <a:defRPr sz="1108">
                <a:solidFill>
                  <a:schemeClr val="accent1"/>
                </a:solidFill>
              </a:defRPr>
            </a:lvl5pPr>
          </a:lstStyle>
          <a:p>
            <a:pPr lvl="0"/>
            <a:r>
              <a:rPr lang="es-ES_tradnl" dirty="0"/>
              <a:t>(lugar), (mes) de (año)</a:t>
            </a:r>
          </a:p>
        </p:txBody>
      </p:sp>
      <p:pic>
        <p:nvPicPr>
          <p:cNvPr id="11" name="Imagen 7" descr="logo neovantas-grand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76713" y="8666344"/>
            <a:ext cx="23383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Imagen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872" y="6104203"/>
            <a:ext cx="3712331" cy="3292738"/>
          </a:xfrm>
          <a:prstGeom prst="rect">
            <a:avLst/>
          </a:prstGeom>
        </p:spPr>
      </p:pic>
    </p:spTree>
    <p:extLst>
      <p:ext uri="{BB962C8B-B14F-4D97-AF65-F5344CB8AC3E}">
        <p14:creationId xmlns:p14="http://schemas.microsoft.com/office/powerpoint/2010/main" val="3745906175"/>
      </p:ext>
    </p:extLst>
  </p:cSld>
  <p:clrMapOvr>
    <a:masterClrMapping/>
  </p:clrMapOvr>
  <p:extLst mod="1">
    <p:ext uri="{DCECCB84-F9BA-43D5-87BE-67443E8EF086}">
      <p15:sldGuideLst xmlns:p15="http://schemas.microsoft.com/office/powerpoint/2012/main">
        <p15:guide id="1" orient="horz" pos="3120" userDrawn="1">
          <p15:clr>
            <a:srgbClr val="FBAE40"/>
          </p15:clr>
        </p15:guide>
        <p15:guide id="2" pos="40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ncipal">
    <p:spTree>
      <p:nvGrpSpPr>
        <p:cNvPr id="1" name=""/>
        <p:cNvGrpSpPr/>
        <p:nvPr/>
      </p:nvGrpSpPr>
      <p:grpSpPr>
        <a:xfrm>
          <a:off x="0" y="0"/>
          <a:ext cx="0" cy="0"/>
          <a:chOff x="0" y="0"/>
          <a:chExt cx="0" cy="0"/>
        </a:xfrm>
      </p:grpSpPr>
      <p:sp>
        <p:nvSpPr>
          <p:cNvPr id="3" name="Marcador de título 1"/>
          <p:cNvSpPr>
            <a:spLocks noGrp="1"/>
          </p:cNvSpPr>
          <p:nvPr>
            <p:ph type="title" hasCustomPrompt="1"/>
          </p:nvPr>
        </p:nvSpPr>
        <p:spPr bwMode="auto">
          <a:xfrm>
            <a:off x="263769" y="701292"/>
            <a:ext cx="6321718" cy="862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0" indent="0">
              <a:buFont typeface="Arial" panose="020B0604020202020204" pitchFamily="34" charset="0"/>
              <a:buNone/>
              <a:defRPr sz="1385" b="1">
                <a:solidFill>
                  <a:schemeClr val="tx2"/>
                </a:solidFill>
                <a:latin typeface="+mj-lt"/>
                <a:cs typeface="Arial" panose="020B0604020202020204" pitchFamily="34" charset="0"/>
              </a:defRPr>
            </a:lvl1pPr>
          </a:lstStyle>
          <a:p>
            <a:pPr lvl="0"/>
            <a:r>
              <a:rPr lang="es-ES_tradnl" dirty="0"/>
              <a:t>Clic para editar título</a:t>
            </a:r>
            <a:endParaRPr lang="es-ES" dirty="0"/>
          </a:p>
        </p:txBody>
      </p:sp>
      <p:sp>
        <p:nvSpPr>
          <p:cNvPr id="4" name="Marcador de texto 3"/>
          <p:cNvSpPr>
            <a:spLocks noGrp="1"/>
          </p:cNvSpPr>
          <p:nvPr>
            <p:ph type="body" sz="quarter" idx="11" hasCustomPrompt="1"/>
          </p:nvPr>
        </p:nvSpPr>
        <p:spPr>
          <a:xfrm>
            <a:off x="263770" y="254586"/>
            <a:ext cx="6317322" cy="373981"/>
          </a:xfrm>
          <a:prstGeom prst="rect">
            <a:avLst/>
          </a:prstGeom>
        </p:spPr>
        <p:txBody>
          <a:bodyPr lIns="0" tIns="0" rIns="0" bIns="0" anchor="b"/>
          <a:lstStyle>
            <a:lvl1pPr marL="0" indent="0">
              <a:buNone/>
              <a:defRPr sz="969" b="0">
                <a:solidFill>
                  <a:srgbClr val="5B9DD6"/>
                </a:solidFill>
                <a:latin typeface="+mj-lt"/>
              </a:defRPr>
            </a:lvl1pPr>
          </a:lstStyle>
          <a:p>
            <a:pPr lvl="0"/>
            <a:r>
              <a:rPr lang="es-ES_tradnl" dirty="0"/>
              <a:t>Click para editar antetítulo</a:t>
            </a:r>
          </a:p>
        </p:txBody>
      </p:sp>
      <p:sp>
        <p:nvSpPr>
          <p:cNvPr id="7" name="Marcador de número de diapositiva 5"/>
          <p:cNvSpPr txBox="1">
            <a:spLocks/>
          </p:cNvSpPr>
          <p:nvPr userDrawn="1"/>
        </p:nvSpPr>
        <p:spPr>
          <a:xfrm>
            <a:off x="6581092" y="9705271"/>
            <a:ext cx="269265" cy="152769"/>
          </a:xfrm>
          <a:prstGeom prst="rect">
            <a:avLst/>
          </a:prstGeom>
        </p:spPr>
        <p:txBody>
          <a:bodyPr vert="horz" lIns="63305" tIns="31652" rIns="63305" bIns="31652" rtlCol="0" anchor="ctr"/>
          <a:lstStyle>
            <a:defPPr>
              <a:defRPr lang="es-ES"/>
            </a:defPPr>
            <a:lvl1pPr algn="r" defTabSz="457200" rtl="0" fontAlgn="auto">
              <a:spcBef>
                <a:spcPts val="0"/>
              </a:spcBef>
              <a:spcAft>
                <a:spcPts val="0"/>
              </a:spcAft>
              <a:defRPr sz="7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a:pPr>
              <a:defRPr/>
            </a:pPr>
            <a:fld id="{40E6BD00-4171-0645-A340-7411A92E956E}" type="slidenum">
              <a:rPr lang="es-ES" sz="554" smtClean="0"/>
              <a:pPr>
                <a:defRPr/>
              </a:pPr>
              <a:t>‹Nº›</a:t>
            </a:fld>
            <a:endParaRPr lang="es-ES" sz="554" dirty="0"/>
          </a:p>
        </p:txBody>
      </p:sp>
      <p:sp>
        <p:nvSpPr>
          <p:cNvPr id="11" name="Marcador de texto 10"/>
          <p:cNvSpPr>
            <a:spLocks noGrp="1"/>
          </p:cNvSpPr>
          <p:nvPr>
            <p:ph type="body" sz="quarter" idx="16"/>
          </p:nvPr>
        </p:nvSpPr>
        <p:spPr>
          <a:xfrm>
            <a:off x="263769" y="1624010"/>
            <a:ext cx="6321718" cy="7176747"/>
          </a:xfrm>
          <a:prstGeom prst="rect">
            <a:avLst/>
          </a:prstGeom>
        </p:spPr>
        <p:txBody>
          <a:bodyPr/>
          <a:lstStyle>
            <a:lvl1pPr marL="0" indent="0">
              <a:buNone/>
              <a:defRPr sz="969">
                <a:solidFill>
                  <a:schemeClr val="bg1">
                    <a:lumMod val="50000"/>
                  </a:schemeClr>
                </a:solidFill>
              </a:defRPr>
            </a:lvl1pPr>
            <a:lvl2pPr marL="128553" indent="-128553">
              <a:spcBef>
                <a:spcPts val="831"/>
              </a:spcBef>
              <a:buClr>
                <a:schemeClr val="accent2"/>
              </a:buClr>
              <a:buFont typeface="Arial" panose="020B0604020202020204" pitchFamily="34" charset="0"/>
              <a:buChar char="˃"/>
              <a:defRPr sz="969">
                <a:solidFill>
                  <a:schemeClr val="bg1">
                    <a:lumMod val="50000"/>
                  </a:schemeClr>
                </a:solidFill>
              </a:defRPr>
            </a:lvl2pPr>
            <a:lvl3pPr marL="430710" indent="-183491">
              <a:spcBef>
                <a:spcPts val="831"/>
              </a:spcBef>
              <a:defRPr sz="969">
                <a:solidFill>
                  <a:schemeClr val="bg1">
                    <a:lumMod val="50000"/>
                  </a:schemeClr>
                </a:solidFill>
              </a:defRPr>
            </a:lvl3pPr>
            <a:lvl4pPr marL="685621" indent="-123060">
              <a:spcBef>
                <a:spcPts val="831"/>
              </a:spcBef>
              <a:buFont typeface="Arial" panose="020B0604020202020204" pitchFamily="34" charset="0"/>
              <a:buChar char="‒"/>
              <a:defRPr sz="969">
                <a:solidFill>
                  <a:schemeClr val="bg1">
                    <a:lumMod val="50000"/>
                  </a:schemeClr>
                </a:solidFill>
              </a:defRPr>
            </a:lvl4pPr>
            <a:lvl5pPr marL="870209" indent="-123060">
              <a:spcBef>
                <a:spcPts val="831"/>
              </a:spcBef>
              <a:defRPr sz="969">
                <a:solidFill>
                  <a:schemeClr val="bg1">
                    <a:lumMod val="50000"/>
                  </a:schemeClr>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 name="Marcador de texto 30"/>
          <p:cNvSpPr>
            <a:spLocks noGrp="1"/>
          </p:cNvSpPr>
          <p:nvPr>
            <p:ph type="body" sz="quarter" idx="15" hasCustomPrompt="1"/>
          </p:nvPr>
        </p:nvSpPr>
        <p:spPr>
          <a:xfrm>
            <a:off x="263770" y="8800747"/>
            <a:ext cx="5301762" cy="495300"/>
          </a:xfrm>
          <a:prstGeom prst="rect">
            <a:avLst/>
          </a:prstGeom>
        </p:spPr>
        <p:txBody>
          <a:bodyPr lIns="0" tIns="0" rIns="0" bIns="0" anchor="b">
            <a:noAutofit/>
          </a:bodyPr>
          <a:lstStyle>
            <a:lvl1pPr marL="0" indent="0">
              <a:spcBef>
                <a:spcPts val="208"/>
              </a:spcBef>
              <a:buNone/>
              <a:defRPr sz="554" baseline="0">
                <a:solidFill>
                  <a:schemeClr val="bg1">
                    <a:lumMod val="50000"/>
                  </a:schemeClr>
                </a:solidFill>
              </a:defRPr>
            </a:lvl1pPr>
          </a:lstStyle>
          <a:p>
            <a:pPr lvl="0"/>
            <a:r>
              <a:rPr lang="es-ES" dirty="0"/>
              <a:t>(Notas y Fuentes)</a:t>
            </a:r>
          </a:p>
        </p:txBody>
      </p:sp>
    </p:spTree>
    <p:extLst>
      <p:ext uri="{BB962C8B-B14F-4D97-AF65-F5344CB8AC3E}">
        <p14:creationId xmlns:p14="http://schemas.microsoft.com/office/powerpoint/2010/main" val="1039029445"/>
      </p:ext>
    </p:extLst>
  </p:cSld>
  <p:clrMapOvr>
    <a:masterClrMapping/>
  </p:clrMapOvr>
  <p:hf sldNum="0" hdr="0" ftr="0"/>
  <p:extLst mod="1">
    <p:ext uri="{DCECCB84-F9BA-43D5-87BE-67443E8EF086}">
      <p15:sldGuideLst xmlns:p15="http://schemas.microsoft.com/office/powerpoint/2012/main">
        <p15:guide id="1" orient="horz" pos="3052" userDrawn="1">
          <p15:clr>
            <a:srgbClr val="FBAE40"/>
          </p15:clr>
        </p15:guide>
        <p15:guide id="2" pos="2160" userDrawn="1">
          <p15:clr>
            <a:srgbClr val="FBAE40"/>
          </p15:clr>
        </p15:guide>
        <p15:guide id="3" pos="166" userDrawn="1">
          <p15:clr>
            <a:srgbClr val="FBAE40"/>
          </p15:clr>
        </p15:guide>
        <p15:guide id="4" pos="4154" userDrawn="1">
          <p15:clr>
            <a:srgbClr val="FBAE40"/>
          </p15:clr>
        </p15:guide>
        <p15:guide id="5" orient="horz" pos="5544" userDrawn="1">
          <p15:clr>
            <a:srgbClr val="FBAE40"/>
          </p15:clr>
        </p15:guide>
        <p15:guide id="6" orient="horz" pos="5872" userDrawn="1">
          <p15:clr>
            <a:srgbClr val="FBAE40"/>
          </p15:clr>
        </p15:guide>
        <p15:guide id="7" orient="horz" pos="10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dor Anexos">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 y="1"/>
            <a:ext cx="6857999" cy="9906000"/>
          </a:xfrm>
          <a:prstGeom prst="rect">
            <a:avLst/>
          </a:prstGeom>
        </p:spPr>
      </p:pic>
      <p:sp>
        <p:nvSpPr>
          <p:cNvPr id="4" name="Título 1"/>
          <p:cNvSpPr>
            <a:spLocks noGrp="1"/>
          </p:cNvSpPr>
          <p:nvPr>
            <p:ph type="title" hasCustomPrompt="1"/>
          </p:nvPr>
        </p:nvSpPr>
        <p:spPr>
          <a:xfrm>
            <a:off x="342900" y="4479088"/>
            <a:ext cx="6172200" cy="2239764"/>
          </a:xfrm>
          <a:prstGeom prst="rect">
            <a:avLst/>
          </a:prstGeom>
        </p:spPr>
        <p:txBody>
          <a:bodyPr>
            <a:noAutofit/>
          </a:bodyPr>
          <a:lstStyle>
            <a:lvl1pPr algn="r">
              <a:defRPr sz="2423" b="1">
                <a:solidFill>
                  <a:schemeClr val="bg1"/>
                </a:solidFill>
                <a:latin typeface="+mn-lt"/>
                <a:cs typeface="Arial" panose="020B0604020202020204" pitchFamily="34" charset="0"/>
              </a:defRPr>
            </a:lvl1pPr>
          </a:lstStyle>
          <a:p>
            <a:r>
              <a:rPr lang="es-ES_tradnl" dirty="0"/>
              <a:t>Click para editar título</a:t>
            </a:r>
            <a:endParaRPr lang="es-ES" dirty="0"/>
          </a:p>
        </p:txBody>
      </p:sp>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56067" y="9220238"/>
            <a:ext cx="941461" cy="465121"/>
          </a:xfrm>
          <a:prstGeom prst="rect">
            <a:avLst/>
          </a:prstGeom>
        </p:spPr>
      </p:pic>
    </p:spTree>
    <p:extLst>
      <p:ext uri="{BB962C8B-B14F-4D97-AF65-F5344CB8AC3E}">
        <p14:creationId xmlns:p14="http://schemas.microsoft.com/office/powerpoint/2010/main" val="404908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raportada">
    <p:spTree>
      <p:nvGrpSpPr>
        <p:cNvPr id="1" name=""/>
        <p:cNvGrpSpPr/>
        <p:nvPr/>
      </p:nvGrpSpPr>
      <p:grpSpPr>
        <a:xfrm>
          <a:off x="0" y="0"/>
          <a:ext cx="0" cy="0"/>
          <a:chOff x="0" y="0"/>
          <a:chExt cx="0" cy="0"/>
        </a:xfrm>
      </p:grpSpPr>
      <p:sp>
        <p:nvSpPr>
          <p:cNvPr id="3" name="Título 1"/>
          <p:cNvSpPr>
            <a:spLocks noGrp="1"/>
          </p:cNvSpPr>
          <p:nvPr>
            <p:ph type="title" hasCustomPrompt="1"/>
          </p:nvPr>
        </p:nvSpPr>
        <p:spPr>
          <a:xfrm>
            <a:off x="3429000" y="1034471"/>
            <a:ext cx="3086100" cy="6345238"/>
          </a:xfrm>
          <a:prstGeom prst="rect">
            <a:avLst/>
          </a:prstGeom>
        </p:spPr>
        <p:txBody>
          <a:bodyPr>
            <a:normAutofit/>
          </a:bodyPr>
          <a:lstStyle>
            <a:lvl1pPr algn="r">
              <a:defRPr sz="831" b="0" i="0" cap="none" baseline="0">
                <a:solidFill>
                  <a:schemeClr val="tx2"/>
                </a:solidFill>
                <a:latin typeface="+mn-lt"/>
                <a:cs typeface="Arial" panose="020B0604020202020204" pitchFamily="34" charset="0"/>
              </a:defRPr>
            </a:lvl1pPr>
          </a:lstStyle>
          <a:p>
            <a:r>
              <a:rPr lang="es-ES_tradnl" dirty="0"/>
              <a:t>(nombre y apellido)</a:t>
            </a:r>
            <a:br>
              <a:rPr lang="es-ES_tradnl" dirty="0"/>
            </a:br>
            <a:r>
              <a:rPr lang="es-ES_tradnl" dirty="0"/>
              <a:t>(email)</a:t>
            </a:r>
            <a:br>
              <a:rPr lang="es-ES_tradnl" dirty="0"/>
            </a:br>
            <a:br>
              <a:rPr lang="es-ES_tradnl" dirty="0"/>
            </a:br>
            <a:br>
              <a:rPr lang="es-ES_tradnl" dirty="0"/>
            </a:br>
            <a:r>
              <a:rPr lang="es-ES_tradnl" dirty="0"/>
              <a:t>(dirección)</a:t>
            </a:r>
            <a:br>
              <a:rPr lang="es-ES_tradnl" dirty="0"/>
            </a:br>
            <a:br>
              <a:rPr lang="es-ES_tradnl" dirty="0"/>
            </a:br>
            <a:br>
              <a:rPr lang="es-ES_tradnl" dirty="0"/>
            </a:br>
            <a:r>
              <a:rPr lang="es-ES_tradnl" dirty="0"/>
              <a:t>(web Neovantas)</a:t>
            </a:r>
            <a:endParaRPr lang="es-ES" dirty="0"/>
          </a:p>
        </p:txBody>
      </p:sp>
      <p:sp>
        <p:nvSpPr>
          <p:cNvPr id="5" name="Rectángulo 4"/>
          <p:cNvSpPr/>
          <p:nvPr userDrawn="1"/>
        </p:nvSpPr>
        <p:spPr>
          <a:xfrm>
            <a:off x="153872" y="309563"/>
            <a:ext cx="6552467" cy="9087378"/>
          </a:xfrm>
          <a:prstGeom prst="rect">
            <a:avLst/>
          </a:prstGeom>
          <a:noFill/>
          <a:ln w="3175" cmpd="sng">
            <a:solidFill>
              <a:srgbClr val="BDD7F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sz="1246" dirty="0">
              <a:latin typeface="Arial" panose="020B0604020202020204" pitchFamily="34" charset="0"/>
            </a:endParaRPr>
          </a:p>
        </p:txBody>
      </p:sp>
      <p:pic>
        <p:nvPicPr>
          <p:cNvPr id="7" name="Imagen 7" descr="logo neovantas-grand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76713" y="8666344"/>
            <a:ext cx="23383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872" y="6104203"/>
            <a:ext cx="3712331" cy="3292738"/>
          </a:xfrm>
          <a:prstGeom prst="rect">
            <a:avLst/>
          </a:prstGeom>
        </p:spPr>
      </p:pic>
    </p:spTree>
    <p:extLst>
      <p:ext uri="{BB962C8B-B14F-4D97-AF65-F5344CB8AC3E}">
        <p14:creationId xmlns:p14="http://schemas.microsoft.com/office/powerpoint/2010/main" val="3382403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0075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Lst>
  <p:txStyles>
    <p:titleStyle>
      <a:lvl1pPr algn="l" defTabSz="632880" rtl="0" eaLnBrk="1" latinLnBrk="0" hangingPunct="1">
        <a:lnSpc>
          <a:spcPct val="90000"/>
        </a:lnSpc>
        <a:spcBef>
          <a:spcPct val="0"/>
        </a:spcBef>
        <a:buNone/>
        <a:defRPr sz="3046" kern="1200">
          <a:solidFill>
            <a:schemeClr val="tx1"/>
          </a:solidFill>
          <a:latin typeface="+mj-lt"/>
          <a:ea typeface="+mj-ea"/>
          <a:cs typeface="+mj-cs"/>
        </a:defRPr>
      </a:lvl1pPr>
    </p:titleStyle>
    <p:bodyStyle>
      <a:lvl1pPr marL="158220" indent="-158220" algn="l" defTabSz="632880" rtl="0" eaLnBrk="1" latinLnBrk="0" hangingPunct="1">
        <a:lnSpc>
          <a:spcPct val="90000"/>
        </a:lnSpc>
        <a:spcBef>
          <a:spcPts val="692"/>
        </a:spcBef>
        <a:buFont typeface="Arial" panose="020B0604020202020204" pitchFamily="34" charset="0"/>
        <a:buChar char="•"/>
        <a:defRPr sz="1938" kern="1200">
          <a:solidFill>
            <a:schemeClr val="tx1"/>
          </a:solidFill>
          <a:latin typeface="+mn-lt"/>
          <a:ea typeface="+mn-ea"/>
          <a:cs typeface="+mn-cs"/>
        </a:defRPr>
      </a:lvl1pPr>
      <a:lvl2pPr marL="474660" indent="-158220" algn="l" defTabSz="632880" rtl="0" eaLnBrk="1" latinLnBrk="0" hangingPunct="1">
        <a:lnSpc>
          <a:spcPct val="90000"/>
        </a:lnSpc>
        <a:spcBef>
          <a:spcPts val="346"/>
        </a:spcBef>
        <a:buFont typeface="Arial" panose="020B0604020202020204" pitchFamily="34" charset="0"/>
        <a:buChar char="•"/>
        <a:defRPr sz="1662" kern="1200">
          <a:solidFill>
            <a:schemeClr val="tx1"/>
          </a:solidFill>
          <a:latin typeface="+mn-lt"/>
          <a:ea typeface="+mn-ea"/>
          <a:cs typeface="+mn-cs"/>
        </a:defRPr>
      </a:lvl2pPr>
      <a:lvl3pPr marL="791100" indent="-158220" algn="l" defTabSz="632880" rtl="0" eaLnBrk="1" latinLnBrk="0" hangingPunct="1">
        <a:lnSpc>
          <a:spcPct val="90000"/>
        </a:lnSpc>
        <a:spcBef>
          <a:spcPts val="346"/>
        </a:spcBef>
        <a:buFont typeface="Arial" panose="020B0604020202020204" pitchFamily="34" charset="0"/>
        <a:buChar char="•"/>
        <a:defRPr sz="1385" kern="1200">
          <a:solidFill>
            <a:schemeClr val="tx1"/>
          </a:solidFill>
          <a:latin typeface="+mn-lt"/>
          <a:ea typeface="+mn-ea"/>
          <a:cs typeface="+mn-cs"/>
        </a:defRPr>
      </a:lvl3pPr>
      <a:lvl4pPr marL="1107540" indent="-158220" algn="l" defTabSz="632880"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4pPr>
      <a:lvl5pPr marL="1423981" indent="-158220" algn="l" defTabSz="632880"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5pPr>
      <a:lvl6pPr marL="1740420" indent="-158220" algn="l" defTabSz="632880"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6861" indent="-158220" algn="l" defTabSz="632880"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299" indent="-158220" algn="l" defTabSz="632880"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89741" indent="-158220" algn="l" defTabSz="632880"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p:bodyStyle>
    <p:otherStyle>
      <a:defPPr>
        <a:defRPr lang="es-ES"/>
      </a:defPPr>
      <a:lvl1pPr marL="0" algn="l" defTabSz="632880" rtl="0" eaLnBrk="1" latinLnBrk="0" hangingPunct="1">
        <a:defRPr sz="1246" kern="1200">
          <a:solidFill>
            <a:schemeClr val="tx1"/>
          </a:solidFill>
          <a:latin typeface="+mn-lt"/>
          <a:ea typeface="+mn-ea"/>
          <a:cs typeface="+mn-cs"/>
        </a:defRPr>
      </a:lvl1pPr>
      <a:lvl2pPr marL="316440" algn="l" defTabSz="632880" rtl="0" eaLnBrk="1" latinLnBrk="0" hangingPunct="1">
        <a:defRPr sz="1246" kern="1200">
          <a:solidFill>
            <a:schemeClr val="tx1"/>
          </a:solidFill>
          <a:latin typeface="+mn-lt"/>
          <a:ea typeface="+mn-ea"/>
          <a:cs typeface="+mn-cs"/>
        </a:defRPr>
      </a:lvl2pPr>
      <a:lvl3pPr marL="632880" algn="l" defTabSz="632880" rtl="0" eaLnBrk="1" latinLnBrk="0" hangingPunct="1">
        <a:defRPr sz="1246" kern="1200">
          <a:solidFill>
            <a:schemeClr val="tx1"/>
          </a:solidFill>
          <a:latin typeface="+mn-lt"/>
          <a:ea typeface="+mn-ea"/>
          <a:cs typeface="+mn-cs"/>
        </a:defRPr>
      </a:lvl3pPr>
      <a:lvl4pPr marL="949321" algn="l" defTabSz="632880" rtl="0" eaLnBrk="1" latinLnBrk="0" hangingPunct="1">
        <a:defRPr sz="1246" kern="1200">
          <a:solidFill>
            <a:schemeClr val="tx1"/>
          </a:solidFill>
          <a:latin typeface="+mn-lt"/>
          <a:ea typeface="+mn-ea"/>
          <a:cs typeface="+mn-cs"/>
        </a:defRPr>
      </a:lvl4pPr>
      <a:lvl5pPr marL="1265760" algn="l" defTabSz="632880" rtl="0" eaLnBrk="1" latinLnBrk="0" hangingPunct="1">
        <a:defRPr sz="1246" kern="1200">
          <a:solidFill>
            <a:schemeClr val="tx1"/>
          </a:solidFill>
          <a:latin typeface="+mn-lt"/>
          <a:ea typeface="+mn-ea"/>
          <a:cs typeface="+mn-cs"/>
        </a:defRPr>
      </a:lvl5pPr>
      <a:lvl6pPr marL="1582199" algn="l" defTabSz="632880" rtl="0" eaLnBrk="1" latinLnBrk="0" hangingPunct="1">
        <a:defRPr sz="1246" kern="1200">
          <a:solidFill>
            <a:schemeClr val="tx1"/>
          </a:solidFill>
          <a:latin typeface="+mn-lt"/>
          <a:ea typeface="+mn-ea"/>
          <a:cs typeface="+mn-cs"/>
        </a:defRPr>
      </a:lvl6pPr>
      <a:lvl7pPr marL="1898640" algn="l" defTabSz="632880" rtl="0" eaLnBrk="1" latinLnBrk="0" hangingPunct="1">
        <a:defRPr sz="1246" kern="1200">
          <a:solidFill>
            <a:schemeClr val="tx1"/>
          </a:solidFill>
          <a:latin typeface="+mn-lt"/>
          <a:ea typeface="+mn-ea"/>
          <a:cs typeface="+mn-cs"/>
        </a:defRPr>
      </a:lvl7pPr>
      <a:lvl8pPr marL="2215080" algn="l" defTabSz="632880" rtl="0" eaLnBrk="1" latinLnBrk="0" hangingPunct="1">
        <a:defRPr sz="1246" kern="1200">
          <a:solidFill>
            <a:schemeClr val="tx1"/>
          </a:solidFill>
          <a:latin typeface="+mn-lt"/>
          <a:ea typeface="+mn-ea"/>
          <a:cs typeface="+mn-cs"/>
        </a:defRPr>
      </a:lvl8pPr>
      <a:lvl9pPr marL="2531521" algn="l" defTabSz="632880" rtl="0" eaLnBrk="1" latinLnBrk="0" hangingPunct="1">
        <a:defRPr sz="12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redondeado 30"/>
          <p:cNvSpPr/>
          <p:nvPr/>
        </p:nvSpPr>
        <p:spPr>
          <a:xfrm rot="5400000">
            <a:off x="-1966184" y="4897660"/>
            <a:ext cx="4124049" cy="11068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s-ES" sz="800" dirty="0">
                <a:solidFill>
                  <a:schemeClr val="bg2"/>
                </a:solidFill>
                <a:latin typeface="Source Sans Pro" panose="020B0503030403020204" pitchFamily="34" charset="0"/>
              </a:rPr>
              <a:t>Información confidencial propiedad de Neovantas. Uso exclusivamente interno.</a:t>
            </a:r>
          </a:p>
        </p:txBody>
      </p:sp>
      <p:sp>
        <p:nvSpPr>
          <p:cNvPr id="13" name="Rectángulo redondeado 12"/>
          <p:cNvSpPr/>
          <p:nvPr/>
        </p:nvSpPr>
        <p:spPr>
          <a:xfrm>
            <a:off x="284094" y="955671"/>
            <a:ext cx="5354706" cy="42031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accent1"/>
                </a:solidFill>
                <a:latin typeface="Source Sans Pro" panose="020B0503030403020204" pitchFamily="34" charset="0"/>
              </a:rPr>
              <a:t>Resumen - Principales datos</a:t>
            </a:r>
          </a:p>
        </p:txBody>
      </p:sp>
      <p:sp>
        <p:nvSpPr>
          <p:cNvPr id="19" name="Rectángulo redondeado 18"/>
          <p:cNvSpPr/>
          <p:nvPr/>
        </p:nvSpPr>
        <p:spPr>
          <a:xfrm>
            <a:off x="203286" y="1298636"/>
            <a:ext cx="6451429" cy="1210134"/>
          </a:xfrm>
          <a:prstGeom prst="roundRect">
            <a:avLst>
              <a:gd name="adj" fmla="val 725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7778" t="2362" r="8195" b="17083"/>
          <a:stretch/>
        </p:blipFill>
        <p:spPr>
          <a:xfrm>
            <a:off x="2426389" y="1348688"/>
            <a:ext cx="358128" cy="343330"/>
          </a:xfrm>
          <a:prstGeom prst="rect">
            <a:avLst/>
          </a:prstGeom>
        </p:spPr>
      </p:pic>
      <p:sp>
        <p:nvSpPr>
          <p:cNvPr id="37" name="Rectángulo redondeado 36"/>
          <p:cNvSpPr/>
          <p:nvPr/>
        </p:nvSpPr>
        <p:spPr>
          <a:xfrm>
            <a:off x="6096001" y="2596612"/>
            <a:ext cx="762000" cy="963099"/>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8" name="Rectángulo redondeado 37"/>
          <p:cNvSpPr/>
          <p:nvPr/>
        </p:nvSpPr>
        <p:spPr>
          <a:xfrm>
            <a:off x="723900" y="2596614"/>
            <a:ext cx="6134101" cy="966144"/>
          </a:xfrm>
          <a:prstGeom prst="roundRect">
            <a:avLst>
              <a:gd name="adj" fmla="val 238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sz="1400" b="1" dirty="0">
              <a:solidFill>
                <a:schemeClr val="accent3">
                  <a:lumMod val="20000"/>
                  <a:lumOff val="80000"/>
                </a:schemeClr>
              </a:solidFill>
              <a:latin typeface="Source Sans Pro" panose="020B0503030403020204" pitchFamily="34" charset="0"/>
            </a:endParaRPr>
          </a:p>
        </p:txBody>
      </p:sp>
      <p:sp>
        <p:nvSpPr>
          <p:cNvPr id="35" name="CuadroTexto 34"/>
          <p:cNvSpPr txBox="1"/>
          <p:nvPr/>
        </p:nvSpPr>
        <p:spPr>
          <a:xfrm>
            <a:off x="841713" y="2597369"/>
            <a:ext cx="2392842" cy="307777"/>
          </a:xfrm>
          <a:prstGeom prst="rect">
            <a:avLst/>
          </a:prstGeom>
          <a:noFill/>
        </p:spPr>
        <p:txBody>
          <a:bodyPr wrap="square" rtlCol="0" anchor="ctr">
            <a:spAutoFit/>
          </a:bodyPr>
          <a:lstStyle/>
          <a:p>
            <a:r>
              <a:rPr lang="es-ES" sz="1400" b="1" dirty="0">
                <a:solidFill>
                  <a:schemeClr val="accent4"/>
                </a:solidFill>
                <a:latin typeface="Source Sans Pro" panose="020B0503030403020204"/>
              </a:rPr>
              <a:t>Previsiones de mercado</a:t>
            </a:r>
          </a:p>
        </p:txBody>
      </p:sp>
      <p:sp>
        <p:nvSpPr>
          <p:cNvPr id="39" name="CuadroTexto 38"/>
          <p:cNvSpPr txBox="1"/>
          <p:nvPr/>
        </p:nvSpPr>
        <p:spPr>
          <a:xfrm>
            <a:off x="908050" y="3184555"/>
            <a:ext cx="5988049" cy="369332"/>
          </a:xfrm>
          <a:prstGeom prst="rect">
            <a:avLst/>
          </a:prstGeom>
          <a:noFill/>
        </p:spPr>
        <p:txBody>
          <a:bodyPr wrap="square" rtlCol="0">
            <a:spAutoFit/>
          </a:bodyPr>
          <a:lstStyle/>
          <a:p>
            <a:r>
              <a:rPr lang="es-ES" sz="900" dirty="0">
                <a:solidFill>
                  <a:schemeClr val="bg1"/>
                </a:solidFill>
              </a:rPr>
              <a:t>Con todo, la Banca seguirá buscando diferentes medidas que consigan aumentar los ingresos recurrentes, para así intentar volver a resultados positivos. </a:t>
            </a:r>
          </a:p>
        </p:txBody>
      </p:sp>
      <p:pic>
        <p:nvPicPr>
          <p:cNvPr id="40" name="Imagen 39"/>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0185" r="10742" b="17917"/>
          <a:stretch/>
        </p:blipFill>
        <p:spPr>
          <a:xfrm>
            <a:off x="805286" y="1358777"/>
            <a:ext cx="311305" cy="323153"/>
          </a:xfrm>
          <a:prstGeom prst="rect">
            <a:avLst/>
          </a:prstGeom>
        </p:spPr>
      </p:pic>
      <p:sp>
        <p:nvSpPr>
          <p:cNvPr id="33" name="Rectángulo redondeado 32"/>
          <p:cNvSpPr/>
          <p:nvPr/>
        </p:nvSpPr>
        <p:spPr>
          <a:xfrm>
            <a:off x="284093" y="3676994"/>
            <a:ext cx="5402432" cy="26097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accent1"/>
                </a:solidFill>
                <a:latin typeface="Source Sans Pro" panose="020B0503030403020204" pitchFamily="34" charset="0"/>
              </a:rPr>
              <a:t>Cuenta anual de resultados de los principales bancos españoles </a:t>
            </a:r>
            <a:r>
              <a:rPr lang="es-ES" sz="1000" dirty="0">
                <a:solidFill>
                  <a:schemeClr val="accent1"/>
                </a:solidFill>
                <a:latin typeface="Source Sans Pro" panose="020B0503030403020204" pitchFamily="34" charset="0"/>
              </a:rPr>
              <a:t>(explicación partidas: Glosario – pag.4)</a:t>
            </a:r>
            <a:r>
              <a:rPr lang="es-ES" sz="1100" dirty="0">
                <a:solidFill>
                  <a:schemeClr val="accent1"/>
                </a:solidFill>
                <a:latin typeface="Source Sans Pro" panose="020B0503030403020204" pitchFamily="34" charset="0"/>
              </a:rPr>
              <a:t> </a:t>
            </a:r>
            <a:endParaRPr lang="es-ES" sz="1400" b="1" dirty="0">
              <a:solidFill>
                <a:schemeClr val="accent1"/>
              </a:solidFill>
              <a:latin typeface="Source Sans Pro" panose="020B0503030403020204" pitchFamily="34" charset="0"/>
            </a:endParaRPr>
          </a:p>
        </p:txBody>
      </p:sp>
      <p:graphicFrame>
        <p:nvGraphicFramePr>
          <p:cNvPr id="36" name="Tabla 35"/>
          <p:cNvGraphicFramePr>
            <a:graphicFrameLocks noGrp="1"/>
          </p:cNvGraphicFramePr>
          <p:nvPr>
            <p:extLst>
              <p:ext uri="{D42A27DB-BD31-4B8C-83A1-F6EECF244321}">
                <p14:modId xmlns:p14="http://schemas.microsoft.com/office/powerpoint/2010/main" val="3634541461"/>
              </p:ext>
            </p:extLst>
          </p:nvPr>
        </p:nvGraphicFramePr>
        <p:xfrm>
          <a:off x="284091" y="4029320"/>
          <a:ext cx="6310380" cy="3274260"/>
        </p:xfrm>
        <a:graphic>
          <a:graphicData uri="http://schemas.openxmlformats.org/drawingml/2006/table">
            <a:tbl>
              <a:tblPr>
                <a:tableStyleId>{5C22544A-7EE6-4342-B048-85BDC9FD1C3A}</a:tableStyleId>
              </a:tblPr>
              <a:tblGrid>
                <a:gridCol w="1060814">
                  <a:extLst>
                    <a:ext uri="{9D8B030D-6E8A-4147-A177-3AD203B41FA5}">
                      <a16:colId xmlns:a16="http://schemas.microsoft.com/office/drawing/2014/main" val="20000"/>
                    </a:ext>
                  </a:extLst>
                </a:gridCol>
                <a:gridCol w="325046">
                  <a:extLst>
                    <a:ext uri="{9D8B030D-6E8A-4147-A177-3AD203B41FA5}">
                      <a16:colId xmlns:a16="http://schemas.microsoft.com/office/drawing/2014/main" val="20001"/>
                    </a:ext>
                  </a:extLst>
                </a:gridCol>
                <a:gridCol w="325046">
                  <a:extLst>
                    <a:ext uri="{9D8B030D-6E8A-4147-A177-3AD203B41FA5}">
                      <a16:colId xmlns:a16="http://schemas.microsoft.com/office/drawing/2014/main" val="20002"/>
                    </a:ext>
                  </a:extLst>
                </a:gridCol>
                <a:gridCol w="325046">
                  <a:extLst>
                    <a:ext uri="{9D8B030D-6E8A-4147-A177-3AD203B41FA5}">
                      <a16:colId xmlns:a16="http://schemas.microsoft.com/office/drawing/2014/main" val="20003"/>
                    </a:ext>
                  </a:extLst>
                </a:gridCol>
                <a:gridCol w="325046">
                  <a:extLst>
                    <a:ext uri="{9D8B030D-6E8A-4147-A177-3AD203B41FA5}">
                      <a16:colId xmlns:a16="http://schemas.microsoft.com/office/drawing/2014/main" val="20004"/>
                    </a:ext>
                  </a:extLst>
                </a:gridCol>
                <a:gridCol w="325046">
                  <a:extLst>
                    <a:ext uri="{9D8B030D-6E8A-4147-A177-3AD203B41FA5}">
                      <a16:colId xmlns:a16="http://schemas.microsoft.com/office/drawing/2014/main" val="20005"/>
                    </a:ext>
                  </a:extLst>
                </a:gridCol>
                <a:gridCol w="325046">
                  <a:extLst>
                    <a:ext uri="{9D8B030D-6E8A-4147-A177-3AD203B41FA5}">
                      <a16:colId xmlns:a16="http://schemas.microsoft.com/office/drawing/2014/main" val="20006"/>
                    </a:ext>
                  </a:extLst>
                </a:gridCol>
                <a:gridCol w="325046">
                  <a:extLst>
                    <a:ext uri="{9D8B030D-6E8A-4147-A177-3AD203B41FA5}">
                      <a16:colId xmlns:a16="http://schemas.microsoft.com/office/drawing/2014/main" val="20007"/>
                    </a:ext>
                  </a:extLst>
                </a:gridCol>
                <a:gridCol w="325046">
                  <a:extLst>
                    <a:ext uri="{9D8B030D-6E8A-4147-A177-3AD203B41FA5}">
                      <a16:colId xmlns:a16="http://schemas.microsoft.com/office/drawing/2014/main" val="20008"/>
                    </a:ext>
                  </a:extLst>
                </a:gridCol>
                <a:gridCol w="325046">
                  <a:extLst>
                    <a:ext uri="{9D8B030D-6E8A-4147-A177-3AD203B41FA5}">
                      <a16:colId xmlns:a16="http://schemas.microsoft.com/office/drawing/2014/main" val="20009"/>
                    </a:ext>
                  </a:extLst>
                </a:gridCol>
                <a:gridCol w="325046">
                  <a:extLst>
                    <a:ext uri="{9D8B030D-6E8A-4147-A177-3AD203B41FA5}">
                      <a16:colId xmlns:a16="http://schemas.microsoft.com/office/drawing/2014/main" val="20010"/>
                    </a:ext>
                  </a:extLst>
                </a:gridCol>
                <a:gridCol w="325046">
                  <a:extLst>
                    <a:ext uri="{9D8B030D-6E8A-4147-A177-3AD203B41FA5}">
                      <a16:colId xmlns:a16="http://schemas.microsoft.com/office/drawing/2014/main" val="20011"/>
                    </a:ext>
                  </a:extLst>
                </a:gridCol>
                <a:gridCol w="325046">
                  <a:extLst>
                    <a:ext uri="{9D8B030D-6E8A-4147-A177-3AD203B41FA5}">
                      <a16:colId xmlns:a16="http://schemas.microsoft.com/office/drawing/2014/main" val="20012"/>
                    </a:ext>
                  </a:extLst>
                </a:gridCol>
                <a:gridCol w="325046">
                  <a:extLst>
                    <a:ext uri="{9D8B030D-6E8A-4147-A177-3AD203B41FA5}">
                      <a16:colId xmlns:a16="http://schemas.microsoft.com/office/drawing/2014/main" val="20013"/>
                    </a:ext>
                  </a:extLst>
                </a:gridCol>
                <a:gridCol w="325046">
                  <a:extLst>
                    <a:ext uri="{9D8B030D-6E8A-4147-A177-3AD203B41FA5}">
                      <a16:colId xmlns:a16="http://schemas.microsoft.com/office/drawing/2014/main" val="20014"/>
                    </a:ext>
                  </a:extLst>
                </a:gridCol>
                <a:gridCol w="349461">
                  <a:extLst>
                    <a:ext uri="{9D8B030D-6E8A-4147-A177-3AD203B41FA5}">
                      <a16:colId xmlns:a16="http://schemas.microsoft.com/office/drawing/2014/main" val="20015"/>
                    </a:ext>
                  </a:extLst>
                </a:gridCol>
                <a:gridCol w="349461">
                  <a:extLst>
                    <a:ext uri="{9D8B030D-6E8A-4147-A177-3AD203B41FA5}">
                      <a16:colId xmlns:a16="http://schemas.microsoft.com/office/drawing/2014/main" val="20016"/>
                    </a:ext>
                  </a:extLst>
                </a:gridCol>
              </a:tblGrid>
              <a:tr h="231939">
                <a:tc>
                  <a:txBody>
                    <a:bodyPr/>
                    <a:lstStyle/>
                    <a:p>
                      <a:pPr algn="l" fontAlgn="ctr"/>
                      <a:r>
                        <a:rPr lang="es-ES" sz="1400" u="none" strike="noStrike" dirty="0">
                          <a:effectLst/>
                        </a:rPr>
                        <a:t> </a:t>
                      </a:r>
                    </a:p>
                  </a:txBody>
                  <a:tcPr marL="0" marR="0" marT="0" marB="0" anchor="ctr">
                    <a:lnL w="6350" cap="flat" cmpd="sng" algn="ctr">
                      <a:solidFill>
                        <a:schemeClr val="bg1"/>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gridSpan="2">
                  <a:txBody>
                    <a:bodyPr/>
                    <a:lstStyle/>
                    <a:p>
                      <a:pPr algn="ctr" fontAlgn="ctr"/>
                      <a:endParaRPr lang="es-ES" sz="1600" b="1" i="0" u="none" strike="noStrike" dirty="0">
                        <a:solidFill>
                          <a:schemeClr val="bg1"/>
                        </a:solidFill>
                        <a:effectLst/>
                        <a:latin typeface="Arial" panose="020B0604020202020204" pitchFamily="34" charset="0"/>
                      </a:endParaRPr>
                    </a:p>
                  </a:txBody>
                  <a:tcPr marL="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hMerge="1">
                  <a:txBody>
                    <a:bodyPr/>
                    <a:lstStyle/>
                    <a:p>
                      <a:endParaRPr lang="es-ES"/>
                    </a:p>
                  </a:txBody>
                  <a:tcPr/>
                </a:tc>
                <a:tc gridSpan="2">
                  <a:txBody>
                    <a:bodyPr/>
                    <a:lstStyle/>
                    <a:p>
                      <a:pPr algn="ctr" fontAlgn="ctr"/>
                      <a:endParaRPr lang="es-ES" sz="105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hMerge="1">
                  <a:txBody>
                    <a:bodyPr/>
                    <a:lstStyle/>
                    <a:p>
                      <a:endParaRPr lang="es-ES"/>
                    </a:p>
                  </a:txBody>
                  <a:tcPr/>
                </a:tc>
                <a:tc gridSpan="2">
                  <a:txBody>
                    <a:bodyPr/>
                    <a:lstStyle/>
                    <a:p>
                      <a:pPr algn="ctr" fontAlgn="ctr"/>
                      <a:endParaRPr lang="es-ES" sz="105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hMerge="1">
                  <a:txBody>
                    <a:bodyPr/>
                    <a:lstStyle/>
                    <a:p>
                      <a:endParaRPr lang="es-ES"/>
                    </a:p>
                  </a:txBody>
                  <a:tcPr/>
                </a:tc>
                <a:tc gridSpan="2">
                  <a:txBody>
                    <a:bodyPr/>
                    <a:lstStyle/>
                    <a:p>
                      <a:pPr algn="ctr" fontAlgn="ctr"/>
                      <a:endParaRPr lang="es-ES" sz="105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hMerge="1">
                  <a:txBody>
                    <a:bodyPr/>
                    <a:lstStyle/>
                    <a:p>
                      <a:endParaRPr lang="es-ES"/>
                    </a:p>
                  </a:txBody>
                  <a:tcPr/>
                </a:tc>
                <a:tc gridSpan="2">
                  <a:txBody>
                    <a:bodyPr/>
                    <a:lstStyle/>
                    <a:p>
                      <a:pPr algn="ctr" fontAlgn="ctr"/>
                      <a:endParaRPr lang="es-ES" sz="105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hMerge="1">
                  <a:txBody>
                    <a:bodyPr/>
                    <a:lstStyle/>
                    <a:p>
                      <a:endParaRPr lang="es-ES"/>
                    </a:p>
                  </a:txBody>
                  <a:tcPr/>
                </a:tc>
                <a:tc gridSpan="2">
                  <a:txBody>
                    <a:bodyPr/>
                    <a:lstStyle/>
                    <a:p>
                      <a:pPr algn="ctr" fontAlgn="ctr"/>
                      <a:endParaRPr lang="es-ES" sz="105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hMerge="1">
                  <a:txBody>
                    <a:bodyPr/>
                    <a:lstStyle/>
                    <a:p>
                      <a:endParaRPr lang="es-ES"/>
                    </a:p>
                  </a:txBody>
                  <a:tcPr/>
                </a:tc>
                <a:tc gridSpan="2">
                  <a:txBody>
                    <a:bodyPr/>
                    <a:lstStyle/>
                    <a:p>
                      <a:pPr algn="ctr" fontAlgn="ctr"/>
                      <a:endParaRPr lang="es-ES" sz="105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hMerge="1">
                  <a:txBody>
                    <a:bodyPr/>
                    <a:lstStyle/>
                    <a:p>
                      <a:endParaRPr lang="es-ES"/>
                    </a:p>
                  </a:txBody>
                  <a:tcPr/>
                </a:tc>
                <a:tc gridSpan="2">
                  <a:txBody>
                    <a:bodyPr/>
                    <a:lstStyle/>
                    <a:p>
                      <a:pPr algn="ctr" fontAlgn="ctr"/>
                      <a:r>
                        <a:rPr lang="es-ES" sz="1000" b="1" u="none" strike="noStrike" dirty="0">
                          <a:solidFill>
                            <a:schemeClr val="tx2"/>
                          </a:solidFill>
                          <a:effectLst/>
                        </a:rPr>
                        <a:t>Agregado</a:t>
                      </a:r>
                      <a:r>
                        <a:rPr lang="es-ES" sz="900" b="1" u="none" strike="noStrike" dirty="0">
                          <a:solidFill>
                            <a:schemeClr val="tx2"/>
                          </a:solidFill>
                          <a:effectLst/>
                        </a:rPr>
                        <a:t>**</a:t>
                      </a:r>
                      <a:endParaRPr lang="es-ES" sz="1000" b="1" i="0" u="none" strike="noStrike" dirty="0">
                        <a:solidFill>
                          <a:schemeClr val="tx2"/>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hMerge="1">
                  <a:txBody>
                    <a:bodyPr/>
                    <a:lstStyle/>
                    <a:p>
                      <a:endParaRPr lang="es-ES"/>
                    </a:p>
                  </a:txBody>
                  <a:tcPr/>
                </a:tc>
                <a:extLst>
                  <a:ext uri="{0D108BD9-81ED-4DB2-BD59-A6C34878D82A}">
                    <a16:rowId xmlns:a16="http://schemas.microsoft.com/office/drawing/2014/main" val="10000"/>
                  </a:ext>
                </a:extLst>
              </a:tr>
              <a:tr h="202947">
                <a:tc>
                  <a:txBody>
                    <a:bodyPr/>
                    <a:lstStyle/>
                    <a:p>
                      <a:pPr algn="l" fontAlgn="ctr"/>
                      <a:r>
                        <a:rPr lang="es-ES" sz="1400" u="none" strike="noStrike" dirty="0">
                          <a:effectLst/>
                        </a:rPr>
                        <a:t> </a:t>
                      </a:r>
                      <a:endParaRPr lang="es-ES" sz="1400" b="0" i="0" u="none" strike="noStrike" dirty="0">
                        <a:solidFill>
                          <a:srgbClr val="000000"/>
                        </a:solidFill>
                        <a:effectLst/>
                        <a:latin typeface="Arial" panose="020B0604020202020204" pitchFamily="34" charset="0"/>
                      </a:endParaRPr>
                    </a:p>
                  </a:txBody>
                  <a:tcPr marL="0" marR="0" marT="0" marB="0" anchor="ctr">
                    <a:lnL w="6350" cap="flat" cmpd="sng" algn="ctr">
                      <a:solidFill>
                        <a:schemeClr val="bg1"/>
                      </a:solidFill>
                      <a:prstDash val="dash"/>
                      <a:round/>
                      <a:headEnd type="none" w="med" len="med"/>
                      <a:tailEnd type="none" w="med" len="med"/>
                    </a:lnL>
                    <a:lnR w="6350" cap="flat" cmpd="sng" algn="ctr">
                      <a:solidFill>
                        <a:schemeClr val="bg1"/>
                      </a:solidFill>
                      <a:prstDash val="dash"/>
                      <a:round/>
                      <a:headEnd type="none" w="med" len="med"/>
                      <a:tailEnd type="none" w="med" len="med"/>
                    </a:lnR>
                    <a:lnB w="6350" cap="flat" cmpd="sng" algn="ctr">
                      <a:solidFill>
                        <a:schemeClr val="bg1"/>
                      </a:solidFill>
                      <a:prstDash val="dash"/>
                      <a:round/>
                      <a:headEnd type="none" w="med" len="med"/>
                      <a:tailEnd type="none" w="med" len="med"/>
                    </a:lnB>
                    <a:noFill/>
                  </a:tcPr>
                </a:tc>
                <a:tc>
                  <a:txBody>
                    <a:bodyPr/>
                    <a:lstStyle/>
                    <a:p>
                      <a:pPr algn="ctr" fontAlgn="ctr"/>
                      <a:r>
                        <a:rPr lang="es-ES" sz="600" i="1" u="none" strike="noStrike" dirty="0" err="1">
                          <a:effectLst/>
                        </a:rPr>
                        <a:t>Mill</a:t>
                      </a:r>
                      <a:r>
                        <a:rPr lang="es-ES" sz="600" i="1" u="none" strike="noStrike" dirty="0">
                          <a:effectLst/>
                        </a:rPr>
                        <a:t>. €</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bg1"/>
                      </a:solidFill>
                      <a:prstDash val="dash"/>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Var i.a.</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err="1">
                          <a:effectLst/>
                        </a:rPr>
                        <a:t>Mill</a:t>
                      </a:r>
                      <a:r>
                        <a:rPr lang="es-ES" sz="600" i="1" u="none" strike="noStrike" dirty="0">
                          <a:effectLst/>
                        </a:rPr>
                        <a:t>. €</a:t>
                      </a:r>
                      <a:endParaRPr lang="es-ES" sz="600" b="1" i="1"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Var i.a.</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err="1">
                          <a:effectLst/>
                        </a:rPr>
                        <a:t>Mill</a:t>
                      </a:r>
                      <a:r>
                        <a:rPr lang="es-ES" sz="600" i="1" u="none" strike="noStrike" dirty="0">
                          <a:effectLst/>
                        </a:rPr>
                        <a:t>. €</a:t>
                      </a:r>
                      <a:endParaRPr lang="es-ES" sz="600" b="1" i="1"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Var i.a.</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err="1">
                          <a:effectLst/>
                        </a:rPr>
                        <a:t>Mill</a:t>
                      </a:r>
                      <a:r>
                        <a:rPr lang="es-ES" sz="600" i="1" u="none" strike="noStrike" dirty="0">
                          <a:effectLst/>
                        </a:rPr>
                        <a:t>. €</a:t>
                      </a:r>
                      <a:endParaRPr lang="es-ES" sz="600" b="1" i="1"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Var i.a.</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err="1">
                          <a:effectLst/>
                        </a:rPr>
                        <a:t>Mill</a:t>
                      </a:r>
                      <a:r>
                        <a:rPr lang="es-ES" sz="600" i="1" u="none" strike="noStrike" dirty="0">
                          <a:effectLst/>
                        </a:rPr>
                        <a:t>. €</a:t>
                      </a:r>
                      <a:endParaRPr lang="es-ES" sz="600" b="1" i="1"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Var i.a.</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err="1">
                          <a:effectLst/>
                        </a:rPr>
                        <a:t>Mill</a:t>
                      </a:r>
                      <a:r>
                        <a:rPr lang="es-ES" sz="600" i="1" u="none" strike="noStrike" dirty="0">
                          <a:effectLst/>
                        </a:rPr>
                        <a:t>. €</a:t>
                      </a:r>
                      <a:endParaRPr lang="es-ES" sz="600" b="1" i="1"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Var i.a.</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err="1">
                          <a:effectLst/>
                        </a:rPr>
                        <a:t>Mill</a:t>
                      </a:r>
                      <a:r>
                        <a:rPr lang="es-ES" sz="600" i="1" u="none" strike="noStrike" dirty="0">
                          <a:effectLst/>
                        </a:rPr>
                        <a:t>. €</a:t>
                      </a:r>
                      <a:endParaRPr lang="es-ES" sz="600" b="1" i="1"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Var i.a.</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err="1">
                          <a:effectLst/>
                        </a:rPr>
                        <a:t>Mill</a:t>
                      </a:r>
                      <a:r>
                        <a:rPr lang="es-ES" sz="600" i="1" u="none" strike="noStrike" dirty="0">
                          <a:effectLst/>
                        </a:rPr>
                        <a:t>. €</a:t>
                      </a:r>
                      <a:endParaRPr lang="es-ES" sz="600" b="1" i="1"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Var i.a.</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14435">
                <a:tc>
                  <a:txBody>
                    <a:bodyPr/>
                    <a:lstStyle/>
                    <a:p>
                      <a:pPr algn="l" fontAlgn="ctr"/>
                      <a:r>
                        <a:rPr lang="es-ES" sz="700" b="1" u="none" strike="noStrike" dirty="0">
                          <a:solidFill>
                            <a:srgbClr val="001746"/>
                          </a:solidFill>
                          <a:effectLst/>
                        </a:rPr>
                        <a:t>Margen de Intereses</a:t>
                      </a:r>
                      <a:endParaRPr lang="es-ES" sz="700" b="1"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u="none" strike="noStrike" dirty="0">
                          <a:effectLst/>
                        </a:rPr>
                        <a:t>3.077   </a:t>
                      </a:r>
                      <a:endParaRPr lang="es-ES" sz="7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u="none" strike="noStrike" dirty="0">
                          <a:effectLst/>
                        </a:rPr>
                        <a:t>-10,3%</a:t>
                      </a:r>
                      <a:endParaRPr lang="es-ES" sz="700" b="1" i="0"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u="none" strike="noStrike" dirty="0">
                          <a:effectLst/>
                        </a:rPr>
                        <a:t>3.883   </a:t>
                      </a:r>
                      <a:endParaRPr lang="es-ES" sz="7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u="none" strike="noStrike" dirty="0">
                          <a:effectLst/>
                        </a:rPr>
                        <a:t>-2,9%</a:t>
                      </a:r>
                      <a:endParaRPr lang="es-ES" sz="700" b="1" i="0"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u="none" strike="noStrike" dirty="0">
                          <a:effectLst/>
                        </a:rPr>
                        <a:t>4.157   </a:t>
                      </a:r>
                      <a:endParaRPr lang="es-ES" sz="7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u="none" strike="noStrike" dirty="0">
                          <a:effectLst/>
                        </a:rPr>
                        <a:t>-4,5%</a:t>
                      </a:r>
                      <a:endParaRPr lang="es-ES" sz="700" b="1" i="0"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u="none" strike="noStrike" dirty="0">
                          <a:effectLst/>
                        </a:rPr>
                        <a:t>2.787   </a:t>
                      </a:r>
                      <a:endParaRPr lang="es-ES" sz="7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u="none" strike="noStrike" dirty="0">
                          <a:effectLst/>
                        </a:rPr>
                        <a:t>4,6%</a:t>
                      </a:r>
                      <a:endParaRPr lang="es-ES" sz="700" b="1" i="0"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dk1"/>
                          </a:solidFill>
                          <a:effectLst/>
                          <a:latin typeface="+mn-lt"/>
                        </a:rPr>
                        <a:t>2.148</a:t>
                      </a:r>
                      <a:endParaRPr lang="es-ES" sz="7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u="none" strike="noStrike" dirty="0">
                          <a:effectLst/>
                        </a:rPr>
                        <a:t>-21,6%</a:t>
                      </a:r>
                      <a:endParaRPr lang="es-ES" sz="700" b="1" i="0"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u="none" strike="noStrike" dirty="0">
                          <a:effectLst/>
                        </a:rPr>
                        <a:t>2.097</a:t>
                      </a:r>
                      <a:endParaRPr lang="es-ES" sz="7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u="none" strike="noStrike" dirty="0">
                          <a:effectLst/>
                        </a:rPr>
                        <a:t>-6,9%</a:t>
                      </a:r>
                      <a:endParaRPr lang="es-ES" sz="700" b="1" i="0"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979</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12,6%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u="none" strike="noStrike" dirty="0">
                          <a:solidFill>
                            <a:schemeClr val="tx1"/>
                          </a:solidFill>
                          <a:effectLst/>
                        </a:rPr>
                        <a:t>19.127</a:t>
                      </a:r>
                      <a:endParaRPr lang="es-ES" sz="7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u="none" strike="noStrike" dirty="0">
                          <a:solidFill>
                            <a:schemeClr val="tx1"/>
                          </a:solidFill>
                          <a:effectLst/>
                        </a:rPr>
                        <a:t>-8,2%</a:t>
                      </a:r>
                      <a:endParaRPr lang="es-ES" sz="700" b="1" i="0" u="none" strike="noStrike" dirty="0">
                        <a:solidFill>
                          <a:schemeClr val="tx1"/>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14435">
                <a:tc>
                  <a:txBody>
                    <a:bodyPr/>
                    <a:lstStyle/>
                    <a:p>
                      <a:pPr algn="l" fontAlgn="ctr"/>
                      <a:r>
                        <a:rPr lang="es-ES" sz="700" b="1" u="none" strike="noStrike" dirty="0">
                          <a:solidFill>
                            <a:srgbClr val="001746"/>
                          </a:solidFill>
                          <a:effectLst/>
                        </a:rPr>
                        <a:t>Comisiones netas</a:t>
                      </a:r>
                      <a:endParaRPr lang="es-ES" sz="700" b="1"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u="none" strike="noStrike" dirty="0">
                          <a:effectLst/>
                        </a:rPr>
                        <a:t>1.781  </a:t>
                      </a:r>
                      <a:endParaRPr lang="es-ES" sz="7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u="none" strike="noStrike" dirty="0">
                          <a:effectLst/>
                        </a:rPr>
                        <a:t>5,5%</a:t>
                      </a:r>
                      <a:endParaRPr lang="es-ES" sz="700" b="1" i="0"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u="none" strike="noStrike" dirty="0">
                          <a:effectLst/>
                        </a:rPr>
                        <a:t>1.500   </a:t>
                      </a:r>
                      <a:endParaRPr lang="es-ES" sz="7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u="none" strike="noStrike" dirty="0">
                          <a:effectLst/>
                        </a:rPr>
                        <a:t>-6,5%</a:t>
                      </a:r>
                      <a:endParaRPr lang="es-ES" sz="700" b="1" i="0"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u="none" strike="noStrike" dirty="0">
                          <a:effectLst/>
                        </a:rPr>
                        <a:t>2.090   </a:t>
                      </a:r>
                      <a:endParaRPr lang="es-ES" sz="7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u="none" strike="noStrike" dirty="0">
                          <a:effectLst/>
                        </a:rPr>
                        <a:t>3,8%</a:t>
                      </a:r>
                      <a:endParaRPr lang="es-ES" sz="700" b="1" i="0"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u="none" strike="noStrike" dirty="0">
                          <a:effectLst/>
                        </a:rPr>
                        <a:t>1.023  </a:t>
                      </a:r>
                      <a:endParaRPr lang="es-ES" sz="7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u="none" strike="noStrike" dirty="0">
                          <a:effectLst/>
                        </a:rPr>
                        <a:t>10,6%</a:t>
                      </a:r>
                      <a:endParaRPr lang="es-ES" sz="700" b="1" i="0"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u="none" strike="noStrike" dirty="0">
                          <a:effectLst/>
                        </a:rPr>
                        <a:t>824  </a:t>
                      </a:r>
                      <a:endParaRPr lang="es-ES" sz="7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u="none" strike="noStrike" dirty="0">
                          <a:effectLst/>
                        </a:rPr>
                        <a:t>-12,2%</a:t>
                      </a:r>
                      <a:endParaRPr lang="es-ES" sz="700" b="1" i="0"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u="none" strike="noStrike" dirty="0">
                          <a:effectLst/>
                        </a:rPr>
                        <a:t>539  </a:t>
                      </a:r>
                      <a:endParaRPr lang="es-ES" sz="7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u="none" strike="noStrike" dirty="0">
                          <a:effectLst/>
                        </a:rPr>
                        <a:t>-9,5%</a:t>
                      </a:r>
                      <a:endParaRPr lang="es-ES" sz="700" b="1" i="0"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379</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22,3%</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u="none" strike="noStrike" dirty="0">
                          <a:solidFill>
                            <a:schemeClr val="tx1"/>
                          </a:solidFill>
                          <a:effectLst/>
                        </a:rPr>
                        <a:t>8.135  </a:t>
                      </a:r>
                      <a:endParaRPr lang="es-ES" sz="7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u="none" strike="noStrike" dirty="0">
                          <a:solidFill>
                            <a:schemeClr val="tx1"/>
                          </a:solidFill>
                          <a:effectLst/>
                        </a:rPr>
                        <a:t>-0,2%</a:t>
                      </a:r>
                      <a:endParaRPr lang="es-ES" sz="700" b="1" i="0" u="none" strike="noStrike" dirty="0">
                        <a:solidFill>
                          <a:schemeClr val="tx1"/>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214435">
                <a:tc>
                  <a:txBody>
                    <a:bodyPr/>
                    <a:lstStyle/>
                    <a:p>
                      <a:pPr algn="l" fontAlgn="ctr"/>
                      <a:r>
                        <a:rPr lang="es-ES" sz="800" b="1" i="0" u="none" strike="noStrike" dirty="0">
                          <a:solidFill>
                            <a:srgbClr val="001746"/>
                          </a:solidFill>
                          <a:effectLst/>
                          <a:latin typeface="+mn-lt"/>
                        </a:rPr>
                        <a:t>Ingreso</a:t>
                      </a:r>
                      <a:r>
                        <a:rPr lang="es-ES" sz="800" b="1" i="0" u="none" strike="noStrike" baseline="0" dirty="0">
                          <a:solidFill>
                            <a:srgbClr val="001746"/>
                          </a:solidFill>
                          <a:effectLst/>
                          <a:latin typeface="+mn-lt"/>
                        </a:rPr>
                        <a:t>s recurrentes</a:t>
                      </a:r>
                      <a:endParaRPr lang="es-ES" sz="800" b="1" i="0" u="none" strike="noStrike" dirty="0">
                        <a:solidFill>
                          <a:srgbClr val="001746"/>
                        </a:solidFill>
                        <a:effectLst/>
                        <a:latin typeface="+mn-lt"/>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0" i="0" u="none" strike="noStrike" dirty="0">
                          <a:solidFill>
                            <a:schemeClr val="tx2"/>
                          </a:solidFill>
                          <a:effectLst/>
                          <a:latin typeface="Arial" panose="020B0604020202020204" pitchFamily="34" charset="0"/>
                        </a:rPr>
                        <a:t>4.858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1" i="0" u="none" strike="noStrike" dirty="0">
                          <a:solidFill>
                            <a:schemeClr val="tx2"/>
                          </a:solidFill>
                          <a:effectLst/>
                          <a:latin typeface="Arial" panose="020B0604020202020204" pitchFamily="34" charset="0"/>
                        </a:rPr>
                        <a:t>-5,1%</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0" i="0" u="none" strike="noStrike" dirty="0">
                          <a:solidFill>
                            <a:schemeClr val="tx2"/>
                          </a:solidFill>
                          <a:effectLst/>
                          <a:latin typeface="Arial" panose="020B0604020202020204" pitchFamily="34" charset="0"/>
                        </a:rPr>
                        <a:t>5.383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1" i="0" u="none" strike="noStrike" dirty="0">
                          <a:solidFill>
                            <a:schemeClr val="tx2"/>
                          </a:solidFill>
                          <a:effectLst/>
                          <a:latin typeface="Arial" panose="020B0604020202020204" pitchFamily="34" charset="0"/>
                        </a:rPr>
                        <a:t>-4,0%</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0" i="0" u="none" strike="noStrike" dirty="0">
                          <a:solidFill>
                            <a:schemeClr val="tx2"/>
                          </a:solidFill>
                          <a:effectLst/>
                          <a:latin typeface="Arial" panose="020B0604020202020204" pitchFamily="34" charset="0"/>
                        </a:rPr>
                        <a:t>6.247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1" i="0" u="none" strike="noStrike" dirty="0">
                          <a:solidFill>
                            <a:schemeClr val="tx2"/>
                          </a:solidFill>
                          <a:effectLst/>
                          <a:latin typeface="Arial" panose="020B0604020202020204" pitchFamily="34" charset="0"/>
                        </a:rPr>
                        <a:t>-1,9%</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0" i="0" u="none" strike="noStrike" dirty="0">
                          <a:solidFill>
                            <a:schemeClr val="tx2"/>
                          </a:solidFill>
                          <a:effectLst/>
                          <a:latin typeface="Arial" panose="020B0604020202020204" pitchFamily="34" charset="0"/>
                        </a:rPr>
                        <a:t>3.810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1" i="0" u="none" strike="noStrike" dirty="0">
                          <a:solidFill>
                            <a:schemeClr val="tx2"/>
                          </a:solidFill>
                          <a:effectLst/>
                          <a:latin typeface="Arial" panose="020B0604020202020204" pitchFamily="34" charset="0"/>
                        </a:rPr>
                        <a:t>6,2%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0" i="0" u="none" strike="noStrike" dirty="0">
                          <a:solidFill>
                            <a:schemeClr val="tx2"/>
                          </a:solidFill>
                          <a:effectLst/>
                          <a:latin typeface="Arial" panose="020B0604020202020204" pitchFamily="34" charset="0"/>
                        </a:rPr>
                        <a:t>2.971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1" i="0" u="none" strike="noStrike" dirty="0">
                          <a:solidFill>
                            <a:schemeClr val="tx2"/>
                          </a:solidFill>
                          <a:effectLst/>
                          <a:latin typeface="Arial" panose="020B0604020202020204" pitchFamily="34" charset="0"/>
                        </a:rPr>
                        <a:t>-19,2%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0" i="0" u="none" strike="noStrike" dirty="0">
                          <a:solidFill>
                            <a:schemeClr val="tx2"/>
                          </a:solidFill>
                          <a:effectLst/>
                          <a:latin typeface="Arial" panose="020B0604020202020204" pitchFamily="34" charset="0"/>
                        </a:rPr>
                        <a:t>2.635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1" i="0" u="none" strike="noStrike" dirty="0">
                          <a:solidFill>
                            <a:schemeClr val="tx2"/>
                          </a:solidFill>
                          <a:effectLst/>
                          <a:latin typeface="Arial" panose="020B0604020202020204" pitchFamily="34" charset="0"/>
                        </a:rPr>
                        <a:t>-7,4%</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0" i="0" u="none" strike="noStrike" dirty="0">
                          <a:solidFill>
                            <a:schemeClr val="tx2"/>
                          </a:solidFill>
                          <a:effectLst/>
                          <a:latin typeface="+mn-lt"/>
                        </a:rPr>
                        <a:t>1.358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1" i="0" u="none" strike="noStrike" dirty="0">
                          <a:solidFill>
                            <a:schemeClr val="tx2"/>
                          </a:solidFill>
                          <a:effectLst/>
                          <a:latin typeface="+mn-lt"/>
                        </a:rPr>
                        <a:t>15,2%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0" i="0" u="none" strike="noStrike" dirty="0">
                          <a:solidFill>
                            <a:schemeClr val="tx2"/>
                          </a:solidFill>
                          <a:effectLst/>
                          <a:latin typeface="+mn-lt"/>
                        </a:rPr>
                        <a:t>27.263</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800" b="1" i="0" u="none" strike="noStrike" dirty="0">
                          <a:solidFill>
                            <a:schemeClr val="tx2"/>
                          </a:solidFill>
                          <a:effectLst/>
                          <a:latin typeface="+mn-lt"/>
                        </a:rPr>
                        <a:t>-6,0%</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214435">
                <a:tc>
                  <a:txBody>
                    <a:bodyPr/>
                    <a:lstStyle/>
                    <a:p>
                      <a:pPr algn="l" fontAlgn="ctr"/>
                      <a:r>
                        <a:rPr lang="es-ES" sz="700" b="1" u="none" strike="noStrike" dirty="0">
                          <a:solidFill>
                            <a:srgbClr val="001746"/>
                          </a:solidFill>
                          <a:effectLst/>
                        </a:rPr>
                        <a:t>ROF</a:t>
                      </a:r>
                      <a:endParaRPr lang="es-ES" sz="700" b="1"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595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-24,1%</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787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-22,3%</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848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-2,2%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556</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-53,9%</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241</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-14,1%</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201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-61,2%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71</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-40,1%</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3.300</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-31,1%</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214435">
                <a:tc>
                  <a:txBody>
                    <a:bodyPr/>
                    <a:lstStyle/>
                    <a:p>
                      <a:pPr algn="l" fontAlgn="ctr"/>
                      <a:r>
                        <a:rPr lang="es-ES" sz="700" b="1" u="none" strike="noStrike" dirty="0">
                          <a:solidFill>
                            <a:srgbClr val="001746"/>
                          </a:solidFill>
                          <a:effectLst/>
                        </a:rPr>
                        <a:t>PNB</a:t>
                      </a:r>
                      <a:endParaRPr lang="es-ES" sz="700" b="1"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155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744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37,8%</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732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48,5%</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-124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73,6%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-59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-72,1%</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-52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288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6,4%</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1.683</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175,7%</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214435">
                <a:tc>
                  <a:txBody>
                    <a:bodyPr/>
                    <a:lstStyle/>
                    <a:p>
                      <a:pPr algn="l" fontAlgn="ctr"/>
                      <a:r>
                        <a:rPr lang="es-ES" sz="800" b="1" u="none" strike="noStrike" dirty="0">
                          <a:solidFill>
                            <a:srgbClr val="001746"/>
                          </a:solidFill>
                          <a:effectLst/>
                        </a:rPr>
                        <a:t>Margen Bruto</a:t>
                      </a:r>
                      <a:endParaRPr lang="es-ES" sz="800" b="1"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5.608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-7,8%</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6.445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-5,3%</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7.827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1,3%</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4.258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-12,4%</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3.166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-16,8%</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2.826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-17,6%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1.717</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9,5%</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31.848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-8,7%</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7"/>
                  </a:ext>
                </a:extLst>
              </a:tr>
              <a:tr h="214435">
                <a:tc>
                  <a:txBody>
                    <a:bodyPr/>
                    <a:lstStyle/>
                    <a:p>
                      <a:pPr algn="l" fontAlgn="ctr"/>
                      <a:r>
                        <a:rPr lang="es-ES" sz="700" b="1" u="none" strike="noStrike" dirty="0">
                          <a:solidFill>
                            <a:srgbClr val="001746"/>
                          </a:solidFill>
                          <a:effectLst/>
                        </a:rPr>
                        <a:t>Gastos de Explotación</a:t>
                      </a:r>
                      <a:endParaRPr lang="es-ES" sz="700" b="1"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3.296</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-4,0%</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3.598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2,7%</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4.116</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-10,6%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2.140</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2,0%</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1.548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-6,6%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2.028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-16,4%</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815</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7,1%</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17.541</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-4,2%</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8"/>
                  </a:ext>
                </a:extLst>
              </a:tr>
              <a:tr h="231939">
                <a:tc>
                  <a:txBody>
                    <a:bodyPr/>
                    <a:lstStyle/>
                    <a:p>
                      <a:pPr algn="l" fontAlgn="ctr"/>
                      <a:r>
                        <a:rPr lang="es-ES" sz="800" b="1" u="none" strike="noStrike" dirty="0">
                          <a:solidFill>
                            <a:srgbClr val="001746"/>
                          </a:solidFill>
                          <a:effectLst/>
                        </a:rPr>
                        <a:t>Margen de Explotación</a:t>
                      </a:r>
                      <a:endParaRPr lang="es-ES" sz="800" b="1"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2.311</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-12,7%</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2.846</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-13,8%</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3.711</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18,9%</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2.118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-23,4%</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1.619</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-24,7%</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798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-52,8%</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815</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-0,9%</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14.218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-14,2%</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9"/>
                  </a:ext>
                </a:extLst>
              </a:tr>
              <a:tr h="214435">
                <a:tc>
                  <a:txBody>
                    <a:bodyPr/>
                    <a:lstStyle/>
                    <a:p>
                      <a:pPr algn="l" fontAlgn="ctr"/>
                      <a:r>
                        <a:rPr lang="es-ES" sz="700" b="1" u="none" strike="noStrike" dirty="0">
                          <a:solidFill>
                            <a:srgbClr val="001746"/>
                          </a:solidFill>
                          <a:effectLst/>
                        </a:rPr>
                        <a:t>Pérdidas por deterioro</a:t>
                      </a:r>
                      <a:endParaRPr lang="es-ES" sz="700" b="1"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585</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-53,4%</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763</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-42,7%</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1.069</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-57,5%</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1.013</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-26,1%</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229</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-60,7%</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5.493</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295,2%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245</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29,2%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3.905</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-59,3%</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r h="214435">
                <a:tc>
                  <a:txBody>
                    <a:bodyPr/>
                    <a:lstStyle/>
                    <a:p>
                      <a:pPr algn="l" fontAlgn="ctr"/>
                      <a:r>
                        <a:rPr lang="es-ES" sz="700" b="1" i="0" u="none" strike="noStrike" dirty="0">
                          <a:solidFill>
                            <a:srgbClr val="001746"/>
                          </a:solidFill>
                          <a:effectLst/>
                          <a:latin typeface="Arial" panose="020B0604020202020204" pitchFamily="34" charset="0"/>
                        </a:rPr>
                        <a:t>Dotaciones cláusulas suelo</a:t>
                      </a: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404</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625</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410</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214</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229</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1.882</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96207039"/>
                  </a:ext>
                </a:extLst>
              </a:tr>
              <a:tr h="214435">
                <a:tc>
                  <a:txBody>
                    <a:bodyPr/>
                    <a:lstStyle/>
                    <a:p>
                      <a:pPr algn="l" fontAlgn="ctr"/>
                      <a:r>
                        <a:rPr lang="es-ES" sz="700" b="1" u="none" strike="noStrike" dirty="0">
                          <a:solidFill>
                            <a:srgbClr val="001746"/>
                          </a:solidFill>
                          <a:effectLst/>
                        </a:rPr>
                        <a:t>Bº Extraordinarios</a:t>
                      </a:r>
                      <a:endParaRPr lang="es-ES" sz="700" b="1"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-267</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-1.104</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40</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-81,6%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-302</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rgbClr val="535353"/>
                          </a:solidFill>
                          <a:effectLst/>
                          <a:latin typeface="Arial" panose="020B0604020202020204" pitchFamily="34" charset="0"/>
                        </a:rPr>
                        <a:t>-100%</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145</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-1.488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err="1">
                          <a:solidFill>
                            <a:srgbClr val="535353"/>
                          </a:solidFill>
                          <a:effectLst/>
                          <a:latin typeface="Arial" panose="020B0604020202020204" pitchFamily="34" charset="0"/>
                        </a:rPr>
                        <a:t>n.a</a:t>
                      </a:r>
                      <a:r>
                        <a:rPr lang="es-ES" sz="700" b="1" i="0" u="none" strike="noStrike" dirty="0">
                          <a:solidFill>
                            <a:srgbClr val="535353"/>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1"/>
                  </a:ext>
                </a:extLst>
              </a:tr>
              <a:tr h="214435">
                <a:tc>
                  <a:txBody>
                    <a:bodyPr/>
                    <a:lstStyle/>
                    <a:p>
                      <a:pPr algn="l" fontAlgn="ctr"/>
                      <a:r>
                        <a:rPr lang="es-ES" sz="800" b="1" u="none" strike="noStrike" dirty="0">
                          <a:solidFill>
                            <a:srgbClr val="001746"/>
                          </a:solidFill>
                          <a:effectLst/>
                        </a:rPr>
                        <a:t>BAI</a:t>
                      </a:r>
                      <a:endParaRPr lang="es-ES" sz="800" b="1"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1.459</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4,8%</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1.278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-14,3%</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1.538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700" b="1" i="0" u="none" strike="noStrike" dirty="0">
                          <a:solidFill>
                            <a:schemeClr val="tx2"/>
                          </a:solidFill>
                          <a:effectLst/>
                          <a:latin typeface="Arial" panose="020B0604020202020204" pitchFamily="34" charset="0"/>
                        </a:rPr>
                        <a:t>141,1%</a:t>
                      </a:r>
                      <a:endParaRPr lang="es-ES" sz="800" b="1" i="0" u="none" strike="noStrike" dirty="0">
                        <a:solidFill>
                          <a:schemeClr val="tx2"/>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759</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17,6%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991</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-31,7%</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-4.888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677</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30,0%</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6.702</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5,5%</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2"/>
                  </a:ext>
                </a:extLst>
              </a:tr>
              <a:tr h="214435">
                <a:tc>
                  <a:txBody>
                    <a:bodyPr/>
                    <a:lstStyle/>
                    <a:p>
                      <a:pPr algn="l" fontAlgn="ctr"/>
                      <a:r>
                        <a:rPr lang="es-ES" sz="800" b="1" u="none" strike="noStrike" dirty="0">
                          <a:solidFill>
                            <a:srgbClr val="001746"/>
                          </a:solidFill>
                          <a:effectLst/>
                        </a:rPr>
                        <a:t>Bº Neto</a:t>
                      </a:r>
                      <a:endParaRPr lang="es-ES" sz="800" b="1"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1.022</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4,6%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912</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-12,8%</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1.047</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28,6%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531</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-9,5%</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804</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-22,7%</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-3.485</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490</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30,0%</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0" i="0" u="none" strike="noStrike" dirty="0">
                          <a:solidFill>
                            <a:schemeClr val="tx2"/>
                          </a:solidFill>
                          <a:effectLst/>
                          <a:latin typeface="Arial" panose="020B0604020202020204" pitchFamily="34" charset="0"/>
                        </a:rPr>
                        <a:t>4.806</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tc>
                  <a:txBody>
                    <a:bodyPr/>
                    <a:lstStyle/>
                    <a:p>
                      <a:pPr algn="ctr" fontAlgn="ctr"/>
                      <a:r>
                        <a:rPr lang="es-ES" sz="800" b="1" i="0" u="none" strike="noStrike" dirty="0">
                          <a:solidFill>
                            <a:schemeClr val="tx2"/>
                          </a:solidFill>
                          <a:effectLst/>
                          <a:latin typeface="Arial" panose="020B0604020202020204" pitchFamily="34" charset="0"/>
                        </a:rPr>
                        <a:t>-5,2%</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3"/>
                  </a:ext>
                </a:extLst>
              </a:tr>
            </a:tbl>
          </a:graphicData>
        </a:graphic>
      </p:graphicFrame>
      <p:sp>
        <p:nvSpPr>
          <p:cNvPr id="43" name="CuadroTexto 42"/>
          <p:cNvSpPr txBox="1"/>
          <p:nvPr/>
        </p:nvSpPr>
        <p:spPr>
          <a:xfrm>
            <a:off x="204081" y="7407032"/>
            <a:ext cx="6409444" cy="200055"/>
          </a:xfrm>
          <a:prstGeom prst="rect">
            <a:avLst/>
          </a:prstGeom>
          <a:noFill/>
        </p:spPr>
        <p:txBody>
          <a:bodyPr wrap="square" rtlCol="0">
            <a:spAutoFit/>
          </a:bodyPr>
          <a:lstStyle/>
          <a:p>
            <a:r>
              <a:rPr lang="es-ES" sz="700" dirty="0"/>
              <a:t>(**) El agregado de la banca española muestra la suma, sin ponderar por tamaño, de las siete principales entidades estudiadas</a:t>
            </a:r>
          </a:p>
        </p:txBody>
      </p:sp>
      <p:pic>
        <p:nvPicPr>
          <p:cNvPr id="44" name="Imagen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5367" y="4060236"/>
            <a:ext cx="575423" cy="161120"/>
          </a:xfrm>
          <a:prstGeom prst="rect">
            <a:avLst/>
          </a:prstGeom>
        </p:spPr>
      </p:pic>
      <p:pic>
        <p:nvPicPr>
          <p:cNvPr id="45" name="Imagen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2074" y="4070993"/>
            <a:ext cx="531117" cy="139607"/>
          </a:xfrm>
          <a:prstGeom prst="rect">
            <a:avLst/>
          </a:prstGeom>
        </p:spPr>
      </p:pic>
      <p:pic>
        <p:nvPicPr>
          <p:cNvPr id="47" name="Imagen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7611" y="4080687"/>
            <a:ext cx="625563" cy="120219"/>
          </a:xfrm>
          <a:prstGeom prst="rect">
            <a:avLst/>
          </a:prstGeom>
        </p:spPr>
      </p:pic>
      <p:pic>
        <p:nvPicPr>
          <p:cNvPr id="48" name="Imagen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3014" y="4057574"/>
            <a:ext cx="475556" cy="166445"/>
          </a:xfrm>
          <a:prstGeom prst="rect">
            <a:avLst/>
          </a:prstGeom>
        </p:spPr>
      </p:pic>
      <p:pic>
        <p:nvPicPr>
          <p:cNvPr id="49" name="Imagen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0211" y="4087943"/>
            <a:ext cx="632965" cy="105706"/>
          </a:xfrm>
          <a:prstGeom prst="rect">
            <a:avLst/>
          </a:prstGeom>
        </p:spPr>
      </p:pic>
      <p:pic>
        <p:nvPicPr>
          <p:cNvPr id="50" name="Imagen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0426" y="4059577"/>
            <a:ext cx="523112" cy="162438"/>
          </a:xfrm>
          <a:prstGeom prst="rect">
            <a:avLst/>
          </a:prstGeom>
        </p:spPr>
      </p:pic>
      <p:pic>
        <p:nvPicPr>
          <p:cNvPr id="51" name="Imagen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43932" y="4068462"/>
            <a:ext cx="648115" cy="144668"/>
          </a:xfrm>
          <a:prstGeom prst="rect">
            <a:avLst/>
          </a:prstGeom>
        </p:spPr>
      </p:pic>
      <p:sp>
        <p:nvSpPr>
          <p:cNvPr id="52" name="Rectángulo redondeado 51"/>
          <p:cNvSpPr/>
          <p:nvPr/>
        </p:nvSpPr>
        <p:spPr>
          <a:xfrm>
            <a:off x="1674108" y="4934616"/>
            <a:ext cx="318512" cy="173068"/>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Rectángulo redondeado 52"/>
          <p:cNvSpPr/>
          <p:nvPr/>
        </p:nvSpPr>
        <p:spPr>
          <a:xfrm>
            <a:off x="6257254" y="4934616"/>
            <a:ext cx="318512" cy="173068"/>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Rectángulo redondeado 53"/>
          <p:cNvSpPr/>
          <p:nvPr/>
        </p:nvSpPr>
        <p:spPr>
          <a:xfrm>
            <a:off x="4270568" y="4934616"/>
            <a:ext cx="318512" cy="173068"/>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Rectángulo redondeado 54"/>
          <p:cNvSpPr/>
          <p:nvPr/>
        </p:nvSpPr>
        <p:spPr>
          <a:xfrm>
            <a:off x="3617309" y="4934616"/>
            <a:ext cx="318512" cy="173068"/>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Rectángulo redondeado 57"/>
          <p:cNvSpPr/>
          <p:nvPr/>
        </p:nvSpPr>
        <p:spPr>
          <a:xfrm>
            <a:off x="6241329" y="6018089"/>
            <a:ext cx="350363" cy="190375"/>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Rectángulo redondeado 58"/>
          <p:cNvSpPr/>
          <p:nvPr/>
        </p:nvSpPr>
        <p:spPr>
          <a:xfrm>
            <a:off x="290365" y="6256019"/>
            <a:ext cx="1042504" cy="173068"/>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Rectángulo redondeado 60"/>
          <p:cNvSpPr/>
          <p:nvPr/>
        </p:nvSpPr>
        <p:spPr>
          <a:xfrm>
            <a:off x="2310716" y="7106974"/>
            <a:ext cx="350363" cy="180000"/>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Rectángulo redondeado 61"/>
          <p:cNvSpPr/>
          <p:nvPr/>
        </p:nvSpPr>
        <p:spPr>
          <a:xfrm>
            <a:off x="2959243" y="7106974"/>
            <a:ext cx="350363" cy="180000"/>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Rectángulo redondeado 62"/>
          <p:cNvSpPr/>
          <p:nvPr/>
        </p:nvSpPr>
        <p:spPr>
          <a:xfrm>
            <a:off x="6243234" y="7106974"/>
            <a:ext cx="350363" cy="180000"/>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Rectángulo redondeado 63"/>
          <p:cNvSpPr/>
          <p:nvPr/>
        </p:nvSpPr>
        <p:spPr>
          <a:xfrm>
            <a:off x="290365" y="5162109"/>
            <a:ext cx="1042504" cy="162000"/>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Rectángulo redondeado 64"/>
          <p:cNvSpPr/>
          <p:nvPr/>
        </p:nvSpPr>
        <p:spPr>
          <a:xfrm>
            <a:off x="6242651" y="6259764"/>
            <a:ext cx="351824" cy="173068"/>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Rectángulo redondeado 65"/>
          <p:cNvSpPr/>
          <p:nvPr/>
        </p:nvSpPr>
        <p:spPr>
          <a:xfrm>
            <a:off x="290365" y="7101787"/>
            <a:ext cx="1042504" cy="190375"/>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Rectángulo redondeado 66"/>
          <p:cNvSpPr/>
          <p:nvPr/>
        </p:nvSpPr>
        <p:spPr>
          <a:xfrm>
            <a:off x="290365" y="5998100"/>
            <a:ext cx="1042504" cy="230353"/>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Rectángulo redondeado 67"/>
          <p:cNvSpPr/>
          <p:nvPr/>
        </p:nvSpPr>
        <p:spPr>
          <a:xfrm>
            <a:off x="290365" y="4925963"/>
            <a:ext cx="1042504" cy="190375"/>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Rectángulo redondeado 68"/>
          <p:cNvSpPr/>
          <p:nvPr/>
        </p:nvSpPr>
        <p:spPr>
          <a:xfrm>
            <a:off x="6242651" y="5162109"/>
            <a:ext cx="351824" cy="162000"/>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Rectángulo 13"/>
          <p:cNvSpPr/>
          <p:nvPr/>
        </p:nvSpPr>
        <p:spPr>
          <a:xfrm>
            <a:off x="1" y="484657"/>
            <a:ext cx="6858000" cy="704177"/>
          </a:xfrm>
          <a:custGeom>
            <a:avLst/>
            <a:gdLst>
              <a:gd name="connsiteX0" fmla="*/ 0 w 6858000"/>
              <a:gd name="connsiteY0" fmla="*/ 0 h 937260"/>
              <a:gd name="connsiteX1" fmla="*/ 6858000 w 6858000"/>
              <a:gd name="connsiteY1" fmla="*/ 0 h 937260"/>
              <a:gd name="connsiteX2" fmla="*/ 6858000 w 6858000"/>
              <a:gd name="connsiteY2" fmla="*/ 937260 h 937260"/>
              <a:gd name="connsiteX3" fmla="*/ 0 w 6858000"/>
              <a:gd name="connsiteY3" fmla="*/ 937260 h 937260"/>
              <a:gd name="connsiteX4" fmla="*/ 0 w 6858000"/>
              <a:gd name="connsiteY4" fmla="*/ 0 h 937260"/>
              <a:gd name="connsiteX0" fmla="*/ 0 w 6858000"/>
              <a:gd name="connsiteY0" fmla="*/ 0 h 937260"/>
              <a:gd name="connsiteX1" fmla="*/ 6858000 w 6858000"/>
              <a:gd name="connsiteY1" fmla="*/ 0 h 937260"/>
              <a:gd name="connsiteX2" fmla="*/ 6858000 w 6858000"/>
              <a:gd name="connsiteY2" fmla="*/ 937260 h 937260"/>
              <a:gd name="connsiteX3" fmla="*/ 0 w 6858000"/>
              <a:gd name="connsiteY3" fmla="*/ 609600 h 937260"/>
              <a:gd name="connsiteX4" fmla="*/ 0 w 6858000"/>
              <a:gd name="connsiteY4" fmla="*/ 0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937260">
                <a:moveTo>
                  <a:pt x="0" y="0"/>
                </a:moveTo>
                <a:lnTo>
                  <a:pt x="6858000" y="0"/>
                </a:lnTo>
                <a:lnTo>
                  <a:pt x="6858000" y="937260"/>
                </a:lnTo>
                <a:lnTo>
                  <a:pt x="0" y="6096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5" name="Imagen 74"/>
          <p:cNvPicPr>
            <a:picLocks noChangeAspect="1"/>
          </p:cNvPicPr>
          <p:nvPr/>
        </p:nvPicPr>
        <p:blipFill rotWithShape="1">
          <a:blip r:embed="rId11" cstate="print">
            <a:extLst>
              <a:ext uri="{28A0092B-C50C-407E-A947-70E740481C1C}">
                <a14:useLocalDpi xmlns:a14="http://schemas.microsoft.com/office/drawing/2010/main" val="0"/>
              </a:ext>
            </a:extLst>
          </a:blip>
          <a:srcRect t="69198" b="19627"/>
          <a:stretch/>
        </p:blipFill>
        <p:spPr>
          <a:xfrm>
            <a:off x="0" y="0"/>
            <a:ext cx="6858000" cy="770578"/>
          </a:xfrm>
          <a:prstGeom prst="rect">
            <a:avLst/>
          </a:prstGeom>
        </p:spPr>
      </p:pic>
      <p:sp>
        <p:nvSpPr>
          <p:cNvPr id="76" name="Rectángulo 75"/>
          <p:cNvSpPr/>
          <p:nvPr/>
        </p:nvSpPr>
        <p:spPr>
          <a:xfrm>
            <a:off x="1" y="0"/>
            <a:ext cx="6858000" cy="791281"/>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7" name="Rectángulo 13"/>
          <p:cNvSpPr/>
          <p:nvPr/>
        </p:nvSpPr>
        <p:spPr>
          <a:xfrm>
            <a:off x="1" y="776033"/>
            <a:ext cx="6858000" cy="193827"/>
          </a:xfrm>
          <a:custGeom>
            <a:avLst/>
            <a:gdLst>
              <a:gd name="connsiteX0" fmla="*/ 0 w 6858000"/>
              <a:gd name="connsiteY0" fmla="*/ 0 h 937260"/>
              <a:gd name="connsiteX1" fmla="*/ 6858000 w 6858000"/>
              <a:gd name="connsiteY1" fmla="*/ 0 h 937260"/>
              <a:gd name="connsiteX2" fmla="*/ 6858000 w 6858000"/>
              <a:gd name="connsiteY2" fmla="*/ 937260 h 937260"/>
              <a:gd name="connsiteX3" fmla="*/ 0 w 6858000"/>
              <a:gd name="connsiteY3" fmla="*/ 937260 h 937260"/>
              <a:gd name="connsiteX4" fmla="*/ 0 w 6858000"/>
              <a:gd name="connsiteY4" fmla="*/ 0 h 937260"/>
              <a:gd name="connsiteX0" fmla="*/ 0 w 6858000"/>
              <a:gd name="connsiteY0" fmla="*/ 0 h 937260"/>
              <a:gd name="connsiteX1" fmla="*/ 6858000 w 6858000"/>
              <a:gd name="connsiteY1" fmla="*/ 0 h 937260"/>
              <a:gd name="connsiteX2" fmla="*/ 6858000 w 6858000"/>
              <a:gd name="connsiteY2" fmla="*/ 937260 h 937260"/>
              <a:gd name="connsiteX3" fmla="*/ 0 w 6858000"/>
              <a:gd name="connsiteY3" fmla="*/ 609600 h 937260"/>
              <a:gd name="connsiteX4" fmla="*/ 0 w 6858000"/>
              <a:gd name="connsiteY4" fmla="*/ 0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937260">
                <a:moveTo>
                  <a:pt x="0" y="0"/>
                </a:moveTo>
                <a:lnTo>
                  <a:pt x="6858000" y="0"/>
                </a:lnTo>
                <a:lnTo>
                  <a:pt x="6858000" y="937260"/>
                </a:lnTo>
                <a:lnTo>
                  <a:pt x="0" y="6096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9" name="Imagen 7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49262" y="127558"/>
            <a:ext cx="2203962" cy="521875"/>
          </a:xfrm>
          <a:prstGeom prst="rect">
            <a:avLst/>
          </a:prstGeom>
        </p:spPr>
      </p:pic>
      <p:sp>
        <p:nvSpPr>
          <p:cNvPr id="72" name="Rectángulo redondeado 71"/>
          <p:cNvSpPr/>
          <p:nvPr/>
        </p:nvSpPr>
        <p:spPr>
          <a:xfrm>
            <a:off x="73023" y="77887"/>
            <a:ext cx="4566003" cy="42031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a:solidFill>
                  <a:schemeClr val="bg1"/>
                </a:solidFill>
                <a:latin typeface="Source Sans Pro Light" panose="020B0403030403020204" pitchFamily="34" charset="0"/>
              </a:rPr>
              <a:t>INFORME ANUAL 2016 - BANCA</a:t>
            </a:r>
            <a:endParaRPr lang="es-ES" sz="4400" b="1" dirty="0">
              <a:solidFill>
                <a:schemeClr val="bg1"/>
              </a:solidFill>
              <a:latin typeface="Source Sans Pro Light" panose="020B0403030403020204" pitchFamily="34" charset="0"/>
            </a:endParaRPr>
          </a:p>
        </p:txBody>
      </p:sp>
      <p:sp>
        <p:nvSpPr>
          <p:cNvPr id="16" name="Rectángulo 15"/>
          <p:cNvSpPr/>
          <p:nvPr/>
        </p:nvSpPr>
        <p:spPr>
          <a:xfrm>
            <a:off x="73023" y="7700318"/>
            <a:ext cx="6680201" cy="2154436"/>
          </a:xfrm>
          <a:prstGeom prst="rect">
            <a:avLst/>
          </a:prstGeom>
        </p:spPr>
        <p:txBody>
          <a:bodyPr wrap="square">
            <a:spAutoFit/>
          </a:bodyPr>
          <a:lstStyle/>
          <a:p>
            <a:pPr lvl="0" algn="just">
              <a:spcBef>
                <a:spcPts val="600"/>
              </a:spcBef>
              <a:buClr>
                <a:srgbClr val="5B9DD6"/>
              </a:buClr>
            </a:pPr>
            <a:r>
              <a:rPr lang="es-ES" sz="1000" b="1" dirty="0">
                <a:solidFill>
                  <a:srgbClr val="5B9DD6"/>
                </a:solidFill>
              </a:rPr>
              <a:t>Ingresos recurrentes</a:t>
            </a:r>
          </a:p>
          <a:p>
            <a:pPr marL="180975" lvl="0" indent="-180975" algn="just">
              <a:spcBef>
                <a:spcPts val="600"/>
              </a:spcBef>
              <a:buClr>
                <a:srgbClr val="5B9DD6"/>
              </a:buClr>
              <a:buFont typeface="Arial" panose="020B0604020202020204" pitchFamily="34" charset="0"/>
              <a:buChar char="˃"/>
            </a:pPr>
            <a:r>
              <a:rPr lang="es-ES" sz="900" dirty="0">
                <a:solidFill>
                  <a:srgbClr val="535353"/>
                </a:solidFill>
              </a:rPr>
              <a:t>Los </a:t>
            </a:r>
            <a:r>
              <a:rPr lang="es-ES" sz="900" b="1" dirty="0">
                <a:solidFill>
                  <a:srgbClr val="535353"/>
                </a:solidFill>
              </a:rPr>
              <a:t>ingresos recurrentes</a:t>
            </a:r>
            <a:r>
              <a:rPr lang="es-ES" sz="900" dirty="0">
                <a:solidFill>
                  <a:srgbClr val="535353"/>
                </a:solidFill>
              </a:rPr>
              <a:t> de las entidades bancarias (Margen de intereses + Comisiones netas), es decir, donde se centran los ingresos principales de la Banca, </a:t>
            </a:r>
            <a:r>
              <a:rPr lang="es-ES" sz="900" b="1" dirty="0">
                <a:solidFill>
                  <a:srgbClr val="535353"/>
                </a:solidFill>
              </a:rPr>
              <a:t>se han visto reducidos</a:t>
            </a:r>
            <a:r>
              <a:rPr lang="es-ES" sz="900" dirty="0">
                <a:solidFill>
                  <a:srgbClr val="535353"/>
                </a:solidFill>
              </a:rPr>
              <a:t> a nivel agregado en un </a:t>
            </a:r>
            <a:r>
              <a:rPr lang="es-ES" sz="900" b="1" i="1" dirty="0">
                <a:solidFill>
                  <a:srgbClr val="535353"/>
                </a:solidFill>
              </a:rPr>
              <a:t>-6,0%</a:t>
            </a:r>
            <a:r>
              <a:rPr lang="es-ES" sz="900" dirty="0">
                <a:solidFill>
                  <a:srgbClr val="535353"/>
                </a:solidFill>
              </a:rPr>
              <a:t> comparado con 2015 (interanual - i.a.). Cabe destacar negativamente, </a:t>
            </a:r>
            <a:r>
              <a:rPr lang="es-ES" sz="900" b="1" dirty="0">
                <a:solidFill>
                  <a:srgbClr val="535353"/>
                </a:solidFill>
              </a:rPr>
              <a:t>Bankia </a:t>
            </a:r>
            <a:r>
              <a:rPr lang="es-ES" sz="900" dirty="0">
                <a:solidFill>
                  <a:srgbClr val="535353"/>
                </a:solidFill>
              </a:rPr>
              <a:t>(</a:t>
            </a:r>
            <a:r>
              <a:rPr lang="es-ES" sz="900" b="1" i="1" dirty="0">
                <a:solidFill>
                  <a:srgbClr val="535353"/>
                </a:solidFill>
              </a:rPr>
              <a:t>-19,2% i.a.</a:t>
            </a:r>
            <a:r>
              <a:rPr lang="es-ES" sz="900" dirty="0">
                <a:solidFill>
                  <a:srgbClr val="535353"/>
                </a:solidFill>
              </a:rPr>
              <a:t>), </a:t>
            </a:r>
            <a:r>
              <a:rPr lang="es-ES" sz="900" b="1" dirty="0">
                <a:solidFill>
                  <a:srgbClr val="535353"/>
                </a:solidFill>
              </a:rPr>
              <a:t>Popular </a:t>
            </a:r>
            <a:r>
              <a:rPr lang="es-ES" sz="900" dirty="0">
                <a:solidFill>
                  <a:srgbClr val="535353"/>
                </a:solidFill>
              </a:rPr>
              <a:t>(</a:t>
            </a:r>
            <a:r>
              <a:rPr lang="es-ES" sz="900" b="1" i="1" dirty="0">
                <a:solidFill>
                  <a:srgbClr val="535353"/>
                </a:solidFill>
              </a:rPr>
              <a:t>-7,4% i.a.</a:t>
            </a:r>
            <a:r>
              <a:rPr lang="es-ES" sz="900" i="1" dirty="0">
                <a:solidFill>
                  <a:srgbClr val="535353"/>
                </a:solidFill>
              </a:rPr>
              <a:t>)</a:t>
            </a:r>
            <a:r>
              <a:rPr lang="es-ES" sz="900" dirty="0">
                <a:solidFill>
                  <a:srgbClr val="535353"/>
                </a:solidFill>
              </a:rPr>
              <a:t> y </a:t>
            </a:r>
            <a:r>
              <a:rPr lang="es-ES" sz="900" b="1" dirty="0">
                <a:solidFill>
                  <a:srgbClr val="535353"/>
                </a:solidFill>
              </a:rPr>
              <a:t>Santander España </a:t>
            </a:r>
            <a:r>
              <a:rPr lang="es-ES" sz="900" dirty="0">
                <a:solidFill>
                  <a:srgbClr val="535353"/>
                </a:solidFill>
              </a:rPr>
              <a:t>(</a:t>
            </a:r>
            <a:r>
              <a:rPr lang="es-ES" sz="900" b="1" i="1" dirty="0">
                <a:solidFill>
                  <a:srgbClr val="535353"/>
                </a:solidFill>
              </a:rPr>
              <a:t>-5,1% i.a.</a:t>
            </a:r>
            <a:r>
              <a:rPr lang="es-ES" sz="900" dirty="0">
                <a:solidFill>
                  <a:srgbClr val="535353"/>
                </a:solidFill>
              </a:rPr>
              <a:t>), siendo tan solo </a:t>
            </a:r>
            <a:r>
              <a:rPr lang="es-ES" sz="900" b="1" dirty="0">
                <a:solidFill>
                  <a:srgbClr val="535353"/>
                </a:solidFill>
              </a:rPr>
              <a:t>Bankinter</a:t>
            </a:r>
            <a:r>
              <a:rPr lang="es-ES" sz="900" dirty="0">
                <a:solidFill>
                  <a:srgbClr val="535353"/>
                </a:solidFill>
              </a:rPr>
              <a:t> (</a:t>
            </a:r>
            <a:r>
              <a:rPr lang="es-ES" sz="900" b="1" i="1" dirty="0">
                <a:solidFill>
                  <a:srgbClr val="535353"/>
                </a:solidFill>
              </a:rPr>
              <a:t>15,2% i.a.</a:t>
            </a:r>
            <a:r>
              <a:rPr lang="es-ES" sz="900" i="1" dirty="0">
                <a:solidFill>
                  <a:srgbClr val="535353"/>
                </a:solidFill>
              </a:rPr>
              <a:t>)</a:t>
            </a:r>
            <a:r>
              <a:rPr lang="es-ES" sz="900" b="1" i="1" dirty="0">
                <a:solidFill>
                  <a:srgbClr val="535353"/>
                </a:solidFill>
              </a:rPr>
              <a:t> </a:t>
            </a:r>
            <a:r>
              <a:rPr lang="es-ES" sz="900" dirty="0">
                <a:solidFill>
                  <a:srgbClr val="535353"/>
                </a:solidFill>
              </a:rPr>
              <a:t>y</a:t>
            </a:r>
            <a:r>
              <a:rPr lang="es-ES" sz="900" i="1" dirty="0">
                <a:solidFill>
                  <a:srgbClr val="535353"/>
                </a:solidFill>
              </a:rPr>
              <a:t> </a:t>
            </a:r>
            <a:r>
              <a:rPr lang="es-ES" sz="900" b="1" dirty="0">
                <a:solidFill>
                  <a:srgbClr val="535353"/>
                </a:solidFill>
              </a:rPr>
              <a:t>Sabadell </a:t>
            </a:r>
            <a:r>
              <a:rPr lang="es-ES" sz="900" dirty="0">
                <a:solidFill>
                  <a:srgbClr val="535353"/>
                </a:solidFill>
              </a:rPr>
              <a:t>(</a:t>
            </a:r>
            <a:r>
              <a:rPr lang="es-ES" sz="900" b="1" i="1" dirty="0">
                <a:solidFill>
                  <a:srgbClr val="535353"/>
                </a:solidFill>
              </a:rPr>
              <a:t>6,2% i.a.</a:t>
            </a:r>
            <a:r>
              <a:rPr lang="es-ES" sz="900" dirty="0">
                <a:solidFill>
                  <a:srgbClr val="535353"/>
                </a:solidFill>
              </a:rPr>
              <a:t>) las entidades que han obtenido unos Ingresos recurrentes superiores a 2015. Estos datos demuestran las dificultades a las que se sigue enfrentando la Banca a la hora de generar ingresos sostenibles y atribuibles al negocio financiero.</a:t>
            </a:r>
          </a:p>
          <a:p>
            <a:pPr lvl="0" algn="just">
              <a:spcBef>
                <a:spcPts val="600"/>
              </a:spcBef>
              <a:buClr>
                <a:srgbClr val="5B9DD6"/>
              </a:buClr>
            </a:pPr>
            <a:r>
              <a:rPr lang="es-ES" sz="1000" b="1" dirty="0">
                <a:solidFill>
                  <a:srgbClr val="5B9DD6"/>
                </a:solidFill>
              </a:rPr>
              <a:t>Resultados por Operaciones Financieras (ROF)</a:t>
            </a:r>
          </a:p>
          <a:p>
            <a:pPr marL="180975" lvl="0" indent="-180975" algn="just">
              <a:spcBef>
                <a:spcPts val="600"/>
              </a:spcBef>
              <a:buClr>
                <a:srgbClr val="5B9DD6"/>
              </a:buClr>
              <a:buFont typeface="Arial" panose="020B0604020202020204" pitchFamily="34" charset="0"/>
              <a:buChar char="˃"/>
            </a:pPr>
            <a:r>
              <a:rPr lang="es-ES" sz="900" dirty="0">
                <a:solidFill>
                  <a:srgbClr val="535353"/>
                </a:solidFill>
              </a:rPr>
              <a:t>Siguen </a:t>
            </a:r>
            <a:r>
              <a:rPr lang="es-ES" sz="900" b="1" dirty="0">
                <a:solidFill>
                  <a:srgbClr val="535353"/>
                </a:solidFill>
              </a:rPr>
              <a:t>destacando los beneficios</a:t>
            </a:r>
            <a:r>
              <a:rPr lang="es-ES" sz="900" dirty="0">
                <a:solidFill>
                  <a:srgbClr val="535353"/>
                </a:solidFill>
              </a:rPr>
              <a:t>, aunque cada vez menores respecto a 2015, de la partida ROF. Esta partida tiene un doble entendimiento, ya que efectivamente son beneficios para las entidades, pero ni son ingresos por la actividad principal de la Banca, ni son ingresos recurrentes ya que una vez los activos son vendidos saldrán del balance de la entidad. A </a:t>
            </a:r>
            <a:r>
              <a:rPr lang="es-ES" sz="900" b="1" dirty="0">
                <a:solidFill>
                  <a:srgbClr val="535353"/>
                </a:solidFill>
              </a:rPr>
              <a:t>nivel agregado</a:t>
            </a:r>
            <a:r>
              <a:rPr lang="es-ES" sz="900" dirty="0">
                <a:solidFill>
                  <a:srgbClr val="535353"/>
                </a:solidFill>
              </a:rPr>
              <a:t>, los ingresos han disminuido un </a:t>
            </a:r>
            <a:r>
              <a:rPr lang="es-ES" sz="900" b="1" i="1" dirty="0">
                <a:solidFill>
                  <a:srgbClr val="535353"/>
                </a:solidFill>
              </a:rPr>
              <a:t>-31,1% i.a. </a:t>
            </a:r>
            <a:r>
              <a:rPr lang="es-ES" sz="900" dirty="0">
                <a:solidFill>
                  <a:srgbClr val="535353"/>
                </a:solidFill>
              </a:rPr>
              <a:t>Este dato ha sido positivo por partida doble, ya que se observa que las entidades cada vez dependen menos de esta partida y además se siguen reduciendo, por encima del </a:t>
            </a:r>
            <a:r>
              <a:rPr lang="es-ES" sz="900" i="1" dirty="0">
                <a:solidFill>
                  <a:srgbClr val="535353"/>
                </a:solidFill>
              </a:rPr>
              <a:t>30%.</a:t>
            </a:r>
            <a:endParaRPr lang="es-ES" sz="900" dirty="0">
              <a:solidFill>
                <a:srgbClr val="535353"/>
              </a:solidFill>
            </a:endParaRPr>
          </a:p>
        </p:txBody>
      </p:sp>
      <p:sp>
        <p:nvSpPr>
          <p:cNvPr id="2" name="Rectángulo redondeado 1"/>
          <p:cNvSpPr/>
          <p:nvPr/>
        </p:nvSpPr>
        <p:spPr>
          <a:xfrm>
            <a:off x="290378" y="1757088"/>
            <a:ext cx="1341120" cy="687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sz="1000" b="1" dirty="0">
                <a:solidFill>
                  <a:schemeClr val="accent1"/>
                </a:solidFill>
              </a:rPr>
              <a:t>Resultados anuales </a:t>
            </a:r>
            <a:r>
              <a:rPr lang="es-ES" sz="1000" dirty="0">
                <a:solidFill>
                  <a:schemeClr val="accent1"/>
                </a:solidFill>
              </a:rPr>
              <a:t>de </a:t>
            </a:r>
            <a:r>
              <a:rPr lang="es-ES" sz="1000" b="1" dirty="0">
                <a:solidFill>
                  <a:schemeClr val="accent1"/>
                </a:solidFill>
              </a:rPr>
              <a:t>2016 </a:t>
            </a:r>
            <a:r>
              <a:rPr lang="es-ES" sz="1000" dirty="0">
                <a:solidFill>
                  <a:schemeClr val="accent1"/>
                </a:solidFill>
              </a:rPr>
              <a:t>en línea a los </a:t>
            </a:r>
            <a:r>
              <a:rPr lang="es-ES" sz="1000" i="1" dirty="0" err="1">
                <a:solidFill>
                  <a:schemeClr val="accent1"/>
                </a:solidFill>
              </a:rPr>
              <a:t>forecast</a:t>
            </a:r>
            <a:r>
              <a:rPr lang="es-ES" sz="1000" i="1" dirty="0">
                <a:solidFill>
                  <a:schemeClr val="accent1"/>
                </a:solidFill>
              </a:rPr>
              <a:t> </a:t>
            </a:r>
            <a:r>
              <a:rPr lang="es-ES" sz="1000" dirty="0">
                <a:solidFill>
                  <a:schemeClr val="accent1"/>
                </a:solidFill>
              </a:rPr>
              <a:t>de mercado</a:t>
            </a:r>
            <a:endParaRPr lang="es-ES" sz="1000" i="1" dirty="0">
              <a:solidFill>
                <a:schemeClr val="accent1"/>
              </a:solidFill>
            </a:endParaRPr>
          </a:p>
        </p:txBody>
      </p:sp>
      <p:sp>
        <p:nvSpPr>
          <p:cNvPr id="70" name="Rectángulo redondeado 69"/>
          <p:cNvSpPr/>
          <p:nvPr/>
        </p:nvSpPr>
        <p:spPr>
          <a:xfrm>
            <a:off x="1934893" y="1757088"/>
            <a:ext cx="1341120" cy="687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sz="1000" dirty="0">
                <a:solidFill>
                  <a:schemeClr val="accent1"/>
                </a:solidFill>
              </a:rPr>
              <a:t>Reducción del Bº neto en la Banca de un </a:t>
            </a:r>
            <a:r>
              <a:rPr lang="es-ES" sz="1000" b="1" dirty="0">
                <a:solidFill>
                  <a:schemeClr val="accent1"/>
                </a:solidFill>
              </a:rPr>
              <a:t>-5,2% i.a.</a:t>
            </a:r>
            <a:r>
              <a:rPr lang="es-ES" sz="1000" dirty="0">
                <a:solidFill>
                  <a:schemeClr val="accent1"/>
                </a:solidFill>
              </a:rPr>
              <a:t> a nivel agregado</a:t>
            </a:r>
            <a:endParaRPr lang="es-ES" sz="1000" b="1" dirty="0">
              <a:solidFill>
                <a:schemeClr val="accent1"/>
              </a:solidFill>
            </a:endParaRPr>
          </a:p>
        </p:txBody>
      </p:sp>
      <p:sp>
        <p:nvSpPr>
          <p:cNvPr id="78" name="Rectángulo redondeado 77"/>
          <p:cNvSpPr/>
          <p:nvPr/>
        </p:nvSpPr>
        <p:spPr>
          <a:xfrm>
            <a:off x="3579408" y="1757088"/>
            <a:ext cx="1341120" cy="687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sz="1000" dirty="0">
                <a:solidFill>
                  <a:schemeClr val="accent1"/>
                </a:solidFill>
              </a:rPr>
              <a:t>Caída acumulada de un -</a:t>
            </a:r>
            <a:r>
              <a:rPr lang="es-ES" sz="1000" b="1" dirty="0">
                <a:solidFill>
                  <a:schemeClr val="accent1"/>
                </a:solidFill>
              </a:rPr>
              <a:t>2,0% en el IBEX35 </a:t>
            </a:r>
            <a:r>
              <a:rPr lang="es-ES" sz="1000" dirty="0">
                <a:solidFill>
                  <a:schemeClr val="accent1"/>
                </a:solidFill>
              </a:rPr>
              <a:t>durante 2016</a:t>
            </a:r>
          </a:p>
        </p:txBody>
      </p:sp>
      <p:sp>
        <p:nvSpPr>
          <p:cNvPr id="80" name="Rectángulo redondeado 79"/>
          <p:cNvSpPr/>
          <p:nvPr/>
        </p:nvSpPr>
        <p:spPr>
          <a:xfrm>
            <a:off x="5223923" y="1757088"/>
            <a:ext cx="1341120" cy="687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sz="1000" dirty="0">
                <a:solidFill>
                  <a:schemeClr val="accent1"/>
                </a:solidFill>
              </a:rPr>
              <a:t>El </a:t>
            </a:r>
            <a:r>
              <a:rPr lang="es-ES" sz="1000" b="1" dirty="0">
                <a:solidFill>
                  <a:schemeClr val="accent1"/>
                </a:solidFill>
              </a:rPr>
              <a:t>PIB en España </a:t>
            </a:r>
            <a:r>
              <a:rPr lang="es-ES" sz="1000" dirty="0">
                <a:solidFill>
                  <a:schemeClr val="accent1"/>
                </a:solidFill>
              </a:rPr>
              <a:t>durante </a:t>
            </a:r>
            <a:r>
              <a:rPr lang="es-ES" sz="1000" b="1" dirty="0">
                <a:solidFill>
                  <a:schemeClr val="accent1"/>
                </a:solidFill>
              </a:rPr>
              <a:t>2016</a:t>
            </a:r>
            <a:r>
              <a:rPr lang="es-ES" sz="1000" dirty="0">
                <a:solidFill>
                  <a:schemeClr val="accent1"/>
                </a:solidFill>
              </a:rPr>
              <a:t> ha registrado un crecimiento del </a:t>
            </a:r>
            <a:r>
              <a:rPr lang="es-ES" sz="1000" b="1" dirty="0">
                <a:solidFill>
                  <a:schemeClr val="accent1"/>
                </a:solidFill>
              </a:rPr>
              <a:t>3,2%</a:t>
            </a:r>
          </a:p>
        </p:txBody>
      </p:sp>
      <p:sp>
        <p:nvSpPr>
          <p:cNvPr id="81" name="Rectángulo redondeado 80"/>
          <p:cNvSpPr/>
          <p:nvPr/>
        </p:nvSpPr>
        <p:spPr>
          <a:xfrm>
            <a:off x="1658182" y="7106974"/>
            <a:ext cx="340270" cy="180000"/>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4" name="Rectángulo redondeado 83"/>
          <p:cNvSpPr/>
          <p:nvPr/>
        </p:nvSpPr>
        <p:spPr>
          <a:xfrm>
            <a:off x="6244112" y="4508348"/>
            <a:ext cx="350363" cy="173068"/>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5" name="Rectángulo redondeado 84"/>
          <p:cNvSpPr/>
          <p:nvPr/>
        </p:nvSpPr>
        <p:spPr>
          <a:xfrm>
            <a:off x="5556693" y="7106974"/>
            <a:ext cx="351824" cy="180000"/>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Rectángulo redondeado 56"/>
          <p:cNvSpPr/>
          <p:nvPr/>
        </p:nvSpPr>
        <p:spPr>
          <a:xfrm>
            <a:off x="1658182" y="4508348"/>
            <a:ext cx="350363" cy="173068"/>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0" name="Rectángulo redondeado 59"/>
          <p:cNvSpPr/>
          <p:nvPr/>
        </p:nvSpPr>
        <p:spPr>
          <a:xfrm>
            <a:off x="4263172" y="4508348"/>
            <a:ext cx="350363" cy="173068"/>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1" name="Rectángulo redondeado 70"/>
          <p:cNvSpPr/>
          <p:nvPr/>
        </p:nvSpPr>
        <p:spPr>
          <a:xfrm>
            <a:off x="5574334" y="4934616"/>
            <a:ext cx="318512" cy="173068"/>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7" name="Rectángulo redondeado 86"/>
          <p:cNvSpPr/>
          <p:nvPr/>
        </p:nvSpPr>
        <p:spPr>
          <a:xfrm>
            <a:off x="2955787" y="5783482"/>
            <a:ext cx="351824" cy="190375"/>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8" name="Rectángulo redondeado 87"/>
          <p:cNvSpPr/>
          <p:nvPr/>
        </p:nvSpPr>
        <p:spPr>
          <a:xfrm>
            <a:off x="6242651" y="5783482"/>
            <a:ext cx="351824" cy="190375"/>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9" name="Rectángulo redondeado 88"/>
          <p:cNvSpPr/>
          <p:nvPr/>
        </p:nvSpPr>
        <p:spPr>
          <a:xfrm>
            <a:off x="284087" y="5783481"/>
            <a:ext cx="1042504" cy="190375"/>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0" name="Rectángulo redondeado 89"/>
          <p:cNvSpPr/>
          <p:nvPr/>
        </p:nvSpPr>
        <p:spPr>
          <a:xfrm>
            <a:off x="4254072" y="5783482"/>
            <a:ext cx="351824" cy="190375"/>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CuadroTexto 72"/>
          <p:cNvSpPr txBox="1"/>
          <p:nvPr/>
        </p:nvSpPr>
        <p:spPr>
          <a:xfrm>
            <a:off x="204081" y="7279394"/>
            <a:ext cx="6409444" cy="200055"/>
          </a:xfrm>
          <a:prstGeom prst="rect">
            <a:avLst/>
          </a:prstGeom>
          <a:noFill/>
        </p:spPr>
        <p:txBody>
          <a:bodyPr wrap="square" rtlCol="0">
            <a:spAutoFit/>
          </a:bodyPr>
          <a:lstStyle/>
          <a:p>
            <a:r>
              <a:rPr lang="es-ES" sz="700" dirty="0"/>
              <a:t>(*) Tanto de Santander como de BBVA se presentan los datos únicamente del negocio en España</a:t>
            </a:r>
          </a:p>
        </p:txBody>
      </p:sp>
      <p:sp>
        <p:nvSpPr>
          <p:cNvPr id="5" name="Rectángulo 4"/>
          <p:cNvSpPr/>
          <p:nvPr/>
        </p:nvSpPr>
        <p:spPr>
          <a:xfrm>
            <a:off x="1971542" y="3957331"/>
            <a:ext cx="44884" cy="230832"/>
          </a:xfrm>
          <a:prstGeom prst="rect">
            <a:avLst/>
          </a:prstGeom>
        </p:spPr>
        <p:txBody>
          <a:bodyPr wrap="none" lIns="0" rIns="0">
            <a:spAutoFit/>
          </a:bodyPr>
          <a:lstStyle/>
          <a:p>
            <a:pPr algn="ctr"/>
            <a:r>
              <a:rPr lang="es-ES" sz="900" b="1" dirty="0">
                <a:solidFill>
                  <a:schemeClr val="tx2"/>
                </a:solidFill>
              </a:rPr>
              <a:t>*</a:t>
            </a:r>
            <a:endParaRPr lang="es-ES" sz="900" dirty="0"/>
          </a:p>
        </p:txBody>
      </p:sp>
      <p:sp>
        <p:nvSpPr>
          <p:cNvPr id="82" name="Rectángulo 81"/>
          <p:cNvSpPr/>
          <p:nvPr/>
        </p:nvSpPr>
        <p:spPr>
          <a:xfrm>
            <a:off x="2551783" y="3957331"/>
            <a:ext cx="44884" cy="230832"/>
          </a:xfrm>
          <a:prstGeom prst="rect">
            <a:avLst/>
          </a:prstGeom>
        </p:spPr>
        <p:txBody>
          <a:bodyPr wrap="none" lIns="0" rIns="0">
            <a:spAutoFit/>
          </a:bodyPr>
          <a:lstStyle/>
          <a:p>
            <a:pPr algn="ctr"/>
            <a:r>
              <a:rPr lang="es-ES" sz="900" b="1" dirty="0">
                <a:solidFill>
                  <a:schemeClr val="tx2"/>
                </a:solidFill>
              </a:rPr>
              <a:t>*</a:t>
            </a:r>
            <a:endParaRPr lang="es-ES" sz="900" dirty="0"/>
          </a:p>
        </p:txBody>
      </p:sp>
      <p:sp>
        <p:nvSpPr>
          <p:cNvPr id="83" name="Rectángulo redondeado 82"/>
          <p:cNvSpPr/>
          <p:nvPr/>
        </p:nvSpPr>
        <p:spPr>
          <a:xfrm>
            <a:off x="3631787" y="4715021"/>
            <a:ext cx="289556" cy="173068"/>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2" name="Rectángulo redondeado 91"/>
          <p:cNvSpPr/>
          <p:nvPr/>
        </p:nvSpPr>
        <p:spPr>
          <a:xfrm>
            <a:off x="3617309" y="5162109"/>
            <a:ext cx="318512" cy="162000"/>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3" name="Rectángulo redondeado 92"/>
          <p:cNvSpPr/>
          <p:nvPr/>
        </p:nvSpPr>
        <p:spPr>
          <a:xfrm>
            <a:off x="4921609" y="5162109"/>
            <a:ext cx="318512" cy="162000"/>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4" name="Rectángulo redondeado 93"/>
          <p:cNvSpPr/>
          <p:nvPr/>
        </p:nvSpPr>
        <p:spPr>
          <a:xfrm>
            <a:off x="4914362" y="4934616"/>
            <a:ext cx="318512" cy="173068"/>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5" name="CuadroTexto 94"/>
          <p:cNvSpPr txBox="1"/>
          <p:nvPr/>
        </p:nvSpPr>
        <p:spPr>
          <a:xfrm>
            <a:off x="908050" y="2819634"/>
            <a:ext cx="5988049" cy="369332"/>
          </a:xfrm>
          <a:prstGeom prst="rect">
            <a:avLst/>
          </a:prstGeom>
          <a:noFill/>
        </p:spPr>
        <p:txBody>
          <a:bodyPr wrap="square" rtlCol="0">
            <a:spAutoFit/>
          </a:bodyPr>
          <a:lstStyle/>
          <a:p>
            <a:r>
              <a:rPr lang="es-ES" sz="900" dirty="0">
                <a:solidFill>
                  <a:schemeClr val="bg1"/>
                </a:solidFill>
              </a:rPr>
              <a:t>La previsión de crecimiento del PIB de España para este 2017, según el Banco de España, se situaría en un 2,5%, dos décimas superior a la previsión anterior. Mientras que la tasa de paro se situaría en el 17,1%.</a:t>
            </a:r>
          </a:p>
        </p:txBody>
      </p:sp>
      <p:pic>
        <p:nvPicPr>
          <p:cNvPr id="6" name="Imagen 5"/>
          <p:cNvPicPr>
            <a:picLocks noChangeAspect="1"/>
          </p:cNvPicPr>
          <p:nvPr/>
        </p:nvPicPr>
        <p:blipFill rotWithShape="1">
          <a:blip r:embed="rId13" cstate="print">
            <a:duotone>
              <a:schemeClr val="accent3">
                <a:shade val="45000"/>
                <a:satMod val="135000"/>
              </a:schemeClr>
              <a:prstClr val="white"/>
            </a:duotone>
            <a:extLst>
              <a:ext uri="{28A0092B-C50C-407E-A947-70E740481C1C}">
                <a14:useLocalDpi xmlns:a14="http://schemas.microsoft.com/office/drawing/2010/main" val="0"/>
              </a:ext>
            </a:extLst>
          </a:blip>
          <a:srcRect l="11266" t="5931" r="10911" b="19455"/>
          <a:stretch/>
        </p:blipFill>
        <p:spPr>
          <a:xfrm>
            <a:off x="5722490" y="1355453"/>
            <a:ext cx="343986" cy="329801"/>
          </a:xfrm>
          <a:prstGeom prst="rect">
            <a:avLst/>
          </a:prstGeom>
        </p:spPr>
      </p:pic>
      <p:pic>
        <p:nvPicPr>
          <p:cNvPr id="7" name="Imagen 6"/>
          <p:cNvPicPr>
            <a:picLocks noChangeAspect="1"/>
          </p:cNvPicPr>
          <p:nvPr/>
        </p:nvPicPr>
        <p:blipFill rotWithShape="1">
          <a:blip r:embed="rId14" cstate="print">
            <a:duotone>
              <a:schemeClr val="accent3">
                <a:shade val="45000"/>
                <a:satMod val="135000"/>
              </a:schemeClr>
              <a:prstClr val="white"/>
            </a:duotone>
            <a:extLst>
              <a:ext uri="{28A0092B-C50C-407E-A947-70E740481C1C}">
                <a14:useLocalDpi xmlns:a14="http://schemas.microsoft.com/office/drawing/2010/main" val="0"/>
              </a:ext>
            </a:extLst>
          </a:blip>
          <a:srcRect l="4625" r="4272" b="13190"/>
          <a:stretch/>
        </p:blipFill>
        <p:spPr>
          <a:xfrm>
            <a:off x="4069496" y="1348384"/>
            <a:ext cx="360944" cy="343939"/>
          </a:xfrm>
          <a:prstGeom prst="rect">
            <a:avLst/>
          </a:prstGeom>
        </p:spPr>
      </p:pic>
      <p:sp>
        <p:nvSpPr>
          <p:cNvPr id="96" name="Rectángulo redondeado 95"/>
          <p:cNvSpPr/>
          <p:nvPr/>
        </p:nvSpPr>
        <p:spPr>
          <a:xfrm>
            <a:off x="3601383" y="6023276"/>
            <a:ext cx="350363" cy="180000"/>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7" name="Rectángulo redondeado 96"/>
          <p:cNvSpPr/>
          <p:nvPr/>
        </p:nvSpPr>
        <p:spPr>
          <a:xfrm>
            <a:off x="4249258" y="6023276"/>
            <a:ext cx="350363" cy="180000"/>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Rectángulo redondeado 97"/>
          <p:cNvSpPr/>
          <p:nvPr/>
        </p:nvSpPr>
        <p:spPr>
          <a:xfrm>
            <a:off x="4898436" y="6023276"/>
            <a:ext cx="350363" cy="180000"/>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Rectángulo redondeado 98"/>
          <p:cNvSpPr/>
          <p:nvPr/>
        </p:nvSpPr>
        <p:spPr>
          <a:xfrm>
            <a:off x="5587827" y="4715021"/>
            <a:ext cx="289556" cy="173068"/>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0" name="CuadroTexto 99"/>
          <p:cNvSpPr txBox="1"/>
          <p:nvPr/>
        </p:nvSpPr>
        <p:spPr>
          <a:xfrm>
            <a:off x="204081" y="7540380"/>
            <a:ext cx="5518409" cy="200055"/>
          </a:xfrm>
          <a:prstGeom prst="rect">
            <a:avLst/>
          </a:prstGeom>
          <a:noFill/>
        </p:spPr>
        <p:txBody>
          <a:bodyPr wrap="square" rtlCol="0">
            <a:spAutoFit/>
          </a:bodyPr>
          <a:lstStyle/>
          <a:p>
            <a:r>
              <a:rPr lang="es-ES" sz="700" dirty="0"/>
              <a:t>(***) A partir de la partida de “Pérdidas por deterioro” los resultados agregados se han analizado sin tener el cuenta el Banco Popular</a:t>
            </a:r>
          </a:p>
        </p:txBody>
      </p:sp>
    </p:spTree>
    <p:extLst>
      <p:ext uri="{BB962C8B-B14F-4D97-AF65-F5344CB8AC3E}">
        <p14:creationId xmlns:p14="http://schemas.microsoft.com/office/powerpoint/2010/main" val="131613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29000" y="3739808"/>
            <a:ext cx="1511300" cy="882991"/>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Rectángulo 55"/>
          <p:cNvSpPr/>
          <p:nvPr/>
        </p:nvSpPr>
        <p:spPr>
          <a:xfrm>
            <a:off x="4977905" y="4659512"/>
            <a:ext cx="1511300" cy="882991"/>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Rectángulo 58"/>
          <p:cNvSpPr/>
          <p:nvPr/>
        </p:nvSpPr>
        <p:spPr>
          <a:xfrm>
            <a:off x="4977905" y="3739808"/>
            <a:ext cx="1511300" cy="882991"/>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Rectángulo 62"/>
          <p:cNvSpPr/>
          <p:nvPr/>
        </p:nvSpPr>
        <p:spPr>
          <a:xfrm>
            <a:off x="3429000" y="4659512"/>
            <a:ext cx="1511300" cy="882991"/>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ángulo redondeado 30"/>
          <p:cNvSpPr/>
          <p:nvPr/>
        </p:nvSpPr>
        <p:spPr>
          <a:xfrm rot="5400000">
            <a:off x="-1966184" y="4897660"/>
            <a:ext cx="4124049" cy="11068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s-ES" sz="800" dirty="0">
                <a:solidFill>
                  <a:schemeClr val="bg2"/>
                </a:solidFill>
                <a:latin typeface="Source Sans Pro" panose="020B0503030403020204" pitchFamily="34" charset="0"/>
              </a:rPr>
              <a:t>Información confidencial propiedad de Neovantas. Uso exclusivamente interno.</a:t>
            </a:r>
          </a:p>
        </p:txBody>
      </p:sp>
      <p:sp>
        <p:nvSpPr>
          <p:cNvPr id="64" name="Rectángulo redondeado 63"/>
          <p:cNvSpPr/>
          <p:nvPr/>
        </p:nvSpPr>
        <p:spPr>
          <a:xfrm>
            <a:off x="239705" y="130898"/>
            <a:ext cx="6437320" cy="312155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buClr>
                <a:schemeClr val="accent2"/>
              </a:buClr>
            </a:pPr>
            <a:r>
              <a:rPr lang="es-ES" sz="1000" b="1" dirty="0">
                <a:solidFill>
                  <a:schemeClr val="accent2"/>
                </a:solidFill>
                <a:latin typeface="+mj-lt"/>
              </a:rPr>
              <a:t>Margen de explotación</a:t>
            </a:r>
          </a:p>
          <a:p>
            <a:pPr marL="171450" indent="-171450" algn="just">
              <a:spcBef>
                <a:spcPts val="300"/>
              </a:spcBef>
              <a:buClr>
                <a:schemeClr val="accent2"/>
              </a:buClr>
              <a:buFont typeface="Arial" panose="020B0604020202020204" pitchFamily="34" charset="0"/>
              <a:buChar char="˃"/>
            </a:pPr>
            <a:r>
              <a:rPr lang="es-ES" sz="900" dirty="0">
                <a:solidFill>
                  <a:schemeClr val="tx1"/>
                </a:solidFill>
                <a:latin typeface="+mj-lt"/>
              </a:rPr>
              <a:t>Cuando las entidades buscan la </a:t>
            </a:r>
            <a:r>
              <a:rPr lang="es-ES" sz="900" b="1" dirty="0">
                <a:solidFill>
                  <a:schemeClr val="tx1"/>
                </a:solidFill>
                <a:latin typeface="+mj-lt"/>
              </a:rPr>
              <a:t>mejora de la rentabilidad</a:t>
            </a:r>
            <a:r>
              <a:rPr lang="es-ES" sz="900" dirty="0">
                <a:solidFill>
                  <a:schemeClr val="tx1"/>
                </a:solidFill>
                <a:latin typeface="+mj-lt"/>
              </a:rPr>
              <a:t>, pueden hacerlo mediante la </a:t>
            </a:r>
            <a:r>
              <a:rPr lang="es-ES" sz="900" b="1" dirty="0">
                <a:solidFill>
                  <a:schemeClr val="tx1"/>
                </a:solidFill>
                <a:latin typeface="+mj-lt"/>
              </a:rPr>
              <a:t>reducción de los Gastos de explotación</a:t>
            </a:r>
            <a:r>
              <a:rPr lang="es-ES" sz="900" dirty="0">
                <a:solidFill>
                  <a:schemeClr val="tx1"/>
                </a:solidFill>
                <a:latin typeface="+mj-lt"/>
              </a:rPr>
              <a:t> (dato positivo frente a 2015). En dicha reducción, destacan </a:t>
            </a:r>
            <a:r>
              <a:rPr lang="es-ES" sz="900" b="1" dirty="0">
                <a:solidFill>
                  <a:schemeClr val="tx1"/>
                </a:solidFill>
                <a:latin typeface="+mj-lt"/>
              </a:rPr>
              <a:t>Popular </a:t>
            </a:r>
            <a:r>
              <a:rPr lang="es-ES" sz="900" dirty="0">
                <a:solidFill>
                  <a:schemeClr val="tx1"/>
                </a:solidFill>
                <a:latin typeface="+mj-lt"/>
              </a:rPr>
              <a:t>(</a:t>
            </a:r>
            <a:r>
              <a:rPr lang="es-ES" sz="900" b="1" i="1" dirty="0">
                <a:solidFill>
                  <a:schemeClr val="tx1"/>
                </a:solidFill>
                <a:latin typeface="+mj-lt"/>
              </a:rPr>
              <a:t>-16,4% i.a</a:t>
            </a:r>
            <a:r>
              <a:rPr lang="es-ES" sz="900" dirty="0">
                <a:solidFill>
                  <a:schemeClr val="tx1"/>
                </a:solidFill>
                <a:latin typeface="+mj-lt"/>
              </a:rPr>
              <a:t>) y </a:t>
            </a:r>
            <a:r>
              <a:rPr lang="es-ES" sz="900" b="1" dirty="0">
                <a:solidFill>
                  <a:schemeClr val="tx1"/>
                </a:solidFill>
                <a:latin typeface="+mj-lt"/>
              </a:rPr>
              <a:t>CaixaBank                  </a:t>
            </a:r>
            <a:r>
              <a:rPr lang="es-ES" sz="900" dirty="0">
                <a:solidFill>
                  <a:schemeClr val="tx1"/>
                </a:solidFill>
                <a:latin typeface="+mj-lt"/>
              </a:rPr>
              <a:t>(</a:t>
            </a:r>
            <a:r>
              <a:rPr lang="es-ES" sz="900" b="1" i="1" dirty="0">
                <a:solidFill>
                  <a:schemeClr val="tx1"/>
                </a:solidFill>
                <a:latin typeface="+mj-lt"/>
              </a:rPr>
              <a:t>-10,6% i.a.</a:t>
            </a:r>
            <a:r>
              <a:rPr lang="es-ES" sz="900" dirty="0">
                <a:solidFill>
                  <a:schemeClr val="tx1"/>
                </a:solidFill>
                <a:latin typeface="+mj-lt"/>
              </a:rPr>
              <a:t>) </a:t>
            </a:r>
            <a:r>
              <a:rPr lang="es-ES" sz="900" dirty="0">
                <a:solidFill>
                  <a:schemeClr val="tx1"/>
                </a:solidFill>
              </a:rPr>
              <a:t>con una política enfocada en llevar la base del coste por debajo de los 1.000MM€/trimestre</a:t>
            </a:r>
            <a:r>
              <a:rPr lang="es-ES" sz="900" dirty="0">
                <a:solidFill>
                  <a:schemeClr val="tx1"/>
                </a:solidFill>
                <a:latin typeface="+mj-lt"/>
              </a:rPr>
              <a:t>. Con todo, a </a:t>
            </a:r>
            <a:r>
              <a:rPr lang="es-ES" sz="900" b="1" dirty="0">
                <a:solidFill>
                  <a:schemeClr val="tx1"/>
                </a:solidFill>
                <a:latin typeface="+mj-lt"/>
              </a:rPr>
              <a:t>nivel agregado el Margen de explotación se ha reducido en un </a:t>
            </a:r>
            <a:r>
              <a:rPr lang="es-ES" sz="900" b="1" i="1" dirty="0">
                <a:solidFill>
                  <a:schemeClr val="tx1"/>
                </a:solidFill>
                <a:latin typeface="+mj-lt"/>
              </a:rPr>
              <a:t>-4,2% i.a.</a:t>
            </a:r>
            <a:r>
              <a:rPr lang="es-ES" sz="900" dirty="0">
                <a:solidFill>
                  <a:schemeClr val="tx1"/>
                </a:solidFill>
                <a:latin typeface="+mj-lt"/>
              </a:rPr>
              <a:t>, lo que hace que las perspectivas para el año que viene mejoren.</a:t>
            </a:r>
            <a:endParaRPr lang="es-ES" sz="900" b="1" dirty="0">
              <a:solidFill>
                <a:schemeClr val="accent2"/>
              </a:solidFill>
              <a:latin typeface="+mj-lt"/>
            </a:endParaRPr>
          </a:p>
          <a:p>
            <a:pPr algn="just">
              <a:spcBef>
                <a:spcPts val="300"/>
              </a:spcBef>
              <a:buClr>
                <a:schemeClr val="accent2"/>
              </a:buClr>
            </a:pPr>
            <a:r>
              <a:rPr lang="es-ES" sz="1000" b="1" dirty="0">
                <a:solidFill>
                  <a:schemeClr val="accent2"/>
                </a:solidFill>
                <a:latin typeface="+mj-lt"/>
              </a:rPr>
              <a:t>Pérdidas por deterioro</a:t>
            </a:r>
          </a:p>
          <a:p>
            <a:pPr marL="171450" indent="-171450" algn="just">
              <a:spcBef>
                <a:spcPts val="300"/>
              </a:spcBef>
              <a:buClr>
                <a:schemeClr val="accent2"/>
              </a:buClr>
              <a:buFont typeface="Arial" panose="020B0604020202020204" pitchFamily="34" charset="0"/>
              <a:buChar char="&gt;"/>
            </a:pPr>
            <a:r>
              <a:rPr lang="es-ES" sz="900" dirty="0">
                <a:solidFill>
                  <a:schemeClr val="tx1"/>
                </a:solidFill>
                <a:latin typeface="+mj-lt"/>
              </a:rPr>
              <a:t>Frente a 2015, la </a:t>
            </a:r>
            <a:r>
              <a:rPr lang="es-ES" sz="900" b="1" dirty="0">
                <a:solidFill>
                  <a:schemeClr val="tx1"/>
                </a:solidFill>
                <a:latin typeface="+mj-lt"/>
              </a:rPr>
              <a:t>reducción</a:t>
            </a:r>
            <a:r>
              <a:rPr lang="es-ES" sz="900" dirty="0">
                <a:solidFill>
                  <a:schemeClr val="tx1"/>
                </a:solidFill>
                <a:latin typeface="+mj-lt"/>
              </a:rPr>
              <a:t> de las </a:t>
            </a:r>
            <a:r>
              <a:rPr lang="es-ES" sz="900" b="1" dirty="0">
                <a:solidFill>
                  <a:schemeClr val="tx1"/>
                </a:solidFill>
                <a:latin typeface="+mj-lt"/>
              </a:rPr>
              <a:t>Pérdidas por deterioro</a:t>
            </a:r>
            <a:r>
              <a:rPr lang="es-ES" sz="900" dirty="0">
                <a:solidFill>
                  <a:schemeClr val="tx1"/>
                </a:solidFill>
                <a:latin typeface="+mj-lt"/>
              </a:rPr>
              <a:t> ha sido de un </a:t>
            </a:r>
            <a:r>
              <a:rPr lang="es-ES" sz="900" b="1" i="1" dirty="0">
                <a:solidFill>
                  <a:schemeClr val="tx1"/>
                </a:solidFill>
                <a:latin typeface="+mj-lt"/>
              </a:rPr>
              <a:t>-59,3% i.a.</a:t>
            </a:r>
            <a:r>
              <a:rPr lang="es-ES" sz="900" dirty="0">
                <a:solidFill>
                  <a:schemeClr val="tx1"/>
                </a:solidFill>
                <a:latin typeface="+mj-lt"/>
              </a:rPr>
              <a:t> a </a:t>
            </a:r>
            <a:r>
              <a:rPr lang="es-ES" sz="900" b="1" dirty="0">
                <a:solidFill>
                  <a:schemeClr val="tx1"/>
                </a:solidFill>
                <a:latin typeface="+mj-lt"/>
              </a:rPr>
              <a:t>nivel agregado </a:t>
            </a:r>
            <a:r>
              <a:rPr lang="es-ES" sz="900" dirty="0">
                <a:solidFill>
                  <a:schemeClr val="tx1"/>
                </a:solidFill>
                <a:latin typeface="+mj-lt"/>
              </a:rPr>
              <a:t>(omitiendo Popular), lo que hace que se haya reducido la pérdida de valor de los activos en cartera, consiguiendo una mayor calidad crediticia. Destaca negativamente </a:t>
            </a:r>
            <a:r>
              <a:rPr lang="es-ES" sz="900" b="1" dirty="0">
                <a:solidFill>
                  <a:schemeClr val="tx1"/>
                </a:solidFill>
                <a:latin typeface="+mj-lt"/>
              </a:rPr>
              <a:t>Popular </a:t>
            </a:r>
            <a:r>
              <a:rPr lang="es-ES" sz="900" i="1" dirty="0">
                <a:solidFill>
                  <a:schemeClr val="tx1"/>
                </a:solidFill>
                <a:latin typeface="+mj-lt"/>
              </a:rPr>
              <a:t>(</a:t>
            </a:r>
            <a:r>
              <a:rPr lang="es-ES" sz="900" b="1" i="1" dirty="0">
                <a:solidFill>
                  <a:schemeClr val="tx1"/>
                </a:solidFill>
                <a:latin typeface="+mj-lt"/>
              </a:rPr>
              <a:t>295,2% i.a.</a:t>
            </a:r>
            <a:r>
              <a:rPr lang="es-ES" sz="900" i="1" dirty="0">
                <a:solidFill>
                  <a:schemeClr val="tx1"/>
                </a:solidFill>
                <a:latin typeface="+mj-lt"/>
              </a:rPr>
              <a:t>) </a:t>
            </a:r>
            <a:r>
              <a:rPr lang="es-ES" sz="900" dirty="0">
                <a:solidFill>
                  <a:schemeClr val="tx1"/>
                </a:solidFill>
                <a:latin typeface="+mj-lt"/>
              </a:rPr>
              <a:t>causado por la reestructuración interna de la entidad</a:t>
            </a:r>
            <a:r>
              <a:rPr lang="es-ES" sz="900" b="1" i="1" dirty="0">
                <a:solidFill>
                  <a:schemeClr val="tx1"/>
                </a:solidFill>
                <a:latin typeface="+mj-lt"/>
              </a:rPr>
              <a:t>.</a:t>
            </a:r>
            <a:r>
              <a:rPr lang="es-ES" sz="900" dirty="0">
                <a:solidFill>
                  <a:schemeClr val="tx1"/>
                </a:solidFill>
                <a:latin typeface="+mj-lt"/>
              </a:rPr>
              <a:t> </a:t>
            </a:r>
          </a:p>
          <a:p>
            <a:pPr algn="just">
              <a:spcBef>
                <a:spcPts val="300"/>
              </a:spcBef>
              <a:buClr>
                <a:schemeClr val="accent2"/>
              </a:buClr>
            </a:pPr>
            <a:r>
              <a:rPr lang="es-ES" sz="1000" b="1" dirty="0">
                <a:solidFill>
                  <a:schemeClr val="accent2"/>
                </a:solidFill>
              </a:rPr>
              <a:t>Dotación cláusulas suelo</a:t>
            </a:r>
          </a:p>
          <a:p>
            <a:pPr marL="180975" indent="-180975" algn="just">
              <a:spcBef>
                <a:spcPts val="300"/>
              </a:spcBef>
              <a:buClr>
                <a:schemeClr val="accent2"/>
              </a:buClr>
              <a:buFont typeface="Arial" panose="020B0604020202020204" pitchFamily="34" charset="0"/>
              <a:buChar char="˃"/>
            </a:pPr>
            <a:r>
              <a:rPr lang="es-ES" sz="900" dirty="0">
                <a:solidFill>
                  <a:schemeClr val="tx1"/>
                </a:solidFill>
              </a:rPr>
              <a:t>Tras la sentencia del Tribunal de Justicia de la Unión Europea a favor del cliente, varias entidades han optado por provisionar en sus balances los posibles pagos de los interés por las cláusulas suelo. Durante 2016, a nivel agregado la dotación ha sido de </a:t>
            </a:r>
            <a:r>
              <a:rPr lang="es-ES" sz="900" b="1" dirty="0">
                <a:solidFill>
                  <a:schemeClr val="tx1"/>
                </a:solidFill>
              </a:rPr>
              <a:t>1.881 MM€</a:t>
            </a:r>
            <a:r>
              <a:rPr lang="es-ES" sz="900" dirty="0">
                <a:solidFill>
                  <a:schemeClr val="tx1"/>
                </a:solidFill>
              </a:rPr>
              <a:t>, donde se prevé, a grandes rasgos, que el impacto total podría ascender a 4.500 MM€, por supuesto, no afectando de igual forma a todas las entidades afectadas. </a:t>
            </a:r>
            <a:endParaRPr lang="es-ES" sz="900" dirty="0">
              <a:solidFill>
                <a:schemeClr val="tx1"/>
              </a:solidFill>
              <a:latin typeface="+mj-lt"/>
            </a:endParaRPr>
          </a:p>
          <a:p>
            <a:pPr algn="just">
              <a:spcBef>
                <a:spcPts val="300"/>
              </a:spcBef>
              <a:buClr>
                <a:schemeClr val="accent2"/>
              </a:buClr>
            </a:pPr>
            <a:r>
              <a:rPr lang="es-ES" sz="1000" b="1" dirty="0">
                <a:solidFill>
                  <a:schemeClr val="accent2"/>
                </a:solidFill>
                <a:latin typeface="+mj-lt"/>
              </a:rPr>
              <a:t>Beneficio Neto</a:t>
            </a:r>
          </a:p>
          <a:p>
            <a:pPr marL="171450" indent="-171450" algn="just">
              <a:spcBef>
                <a:spcPts val="300"/>
              </a:spcBef>
              <a:buClr>
                <a:schemeClr val="accent2"/>
              </a:buClr>
              <a:buFont typeface="Arial" panose="020B0604020202020204" pitchFamily="34" charset="0"/>
              <a:buChar char="˃"/>
            </a:pPr>
            <a:r>
              <a:rPr lang="es-ES" sz="900" dirty="0">
                <a:solidFill>
                  <a:schemeClr val="tx1"/>
                </a:solidFill>
                <a:latin typeface="+mj-lt"/>
              </a:rPr>
              <a:t>El </a:t>
            </a:r>
            <a:r>
              <a:rPr lang="es-ES" sz="900" b="1" dirty="0">
                <a:solidFill>
                  <a:schemeClr val="tx1"/>
                </a:solidFill>
                <a:latin typeface="+mj-lt"/>
              </a:rPr>
              <a:t>Beneficio neto </a:t>
            </a:r>
            <a:r>
              <a:rPr lang="es-ES" sz="900" dirty="0">
                <a:solidFill>
                  <a:schemeClr val="tx1"/>
                </a:solidFill>
                <a:latin typeface="+mj-lt"/>
              </a:rPr>
              <a:t>de la Banca a </a:t>
            </a:r>
            <a:r>
              <a:rPr lang="es-ES" sz="900" b="1" dirty="0">
                <a:solidFill>
                  <a:schemeClr val="tx1"/>
                </a:solidFill>
                <a:latin typeface="+mj-lt"/>
              </a:rPr>
              <a:t>nivel agregado </a:t>
            </a:r>
            <a:r>
              <a:rPr lang="es-ES" sz="900" dirty="0">
                <a:solidFill>
                  <a:schemeClr val="tx1"/>
                </a:solidFill>
                <a:latin typeface="+mj-lt"/>
              </a:rPr>
              <a:t>(omitiendo Popular) ha sido un </a:t>
            </a:r>
            <a:r>
              <a:rPr lang="es-ES" sz="900" b="1" i="1" dirty="0">
                <a:solidFill>
                  <a:schemeClr val="tx1"/>
                </a:solidFill>
                <a:latin typeface="+mj-lt"/>
              </a:rPr>
              <a:t>-5,2% i.a.</a:t>
            </a:r>
            <a:r>
              <a:rPr lang="es-ES" sz="900" dirty="0">
                <a:solidFill>
                  <a:schemeClr val="tx1"/>
                </a:solidFill>
                <a:latin typeface="+mj-lt"/>
              </a:rPr>
              <a:t> siendo tan solo </a:t>
            </a:r>
            <a:r>
              <a:rPr lang="es-ES" sz="900" b="1" dirty="0">
                <a:solidFill>
                  <a:schemeClr val="tx1"/>
                </a:solidFill>
                <a:latin typeface="+mj-lt"/>
              </a:rPr>
              <a:t>CaixaBank</a:t>
            </a:r>
            <a:r>
              <a:rPr lang="es-ES" sz="900" dirty="0">
                <a:solidFill>
                  <a:schemeClr val="tx1"/>
                </a:solidFill>
                <a:latin typeface="+mj-lt"/>
              </a:rPr>
              <a:t> </a:t>
            </a:r>
            <a:r>
              <a:rPr lang="es-ES" sz="900" i="1" dirty="0">
                <a:solidFill>
                  <a:schemeClr val="tx1"/>
                </a:solidFill>
                <a:latin typeface="+mj-lt"/>
              </a:rPr>
              <a:t>(</a:t>
            </a:r>
            <a:r>
              <a:rPr lang="es-ES" sz="900" b="1" i="1" dirty="0">
                <a:solidFill>
                  <a:schemeClr val="tx1"/>
                </a:solidFill>
                <a:latin typeface="+mj-lt"/>
              </a:rPr>
              <a:t>28,6% i.a.)</a:t>
            </a:r>
            <a:r>
              <a:rPr lang="es-ES" sz="900" i="1" dirty="0">
                <a:solidFill>
                  <a:schemeClr val="tx1"/>
                </a:solidFill>
                <a:latin typeface="+mj-lt"/>
              </a:rPr>
              <a:t>,</a:t>
            </a:r>
            <a:r>
              <a:rPr lang="es-ES" sz="900" b="1" i="1" dirty="0">
                <a:solidFill>
                  <a:schemeClr val="tx1"/>
                </a:solidFill>
                <a:latin typeface="+mj-lt"/>
              </a:rPr>
              <a:t> </a:t>
            </a:r>
            <a:r>
              <a:rPr lang="es-ES" sz="900" b="1" dirty="0">
                <a:solidFill>
                  <a:schemeClr val="tx1"/>
                </a:solidFill>
                <a:latin typeface="+mj-lt"/>
              </a:rPr>
              <a:t>Bankinter</a:t>
            </a:r>
            <a:r>
              <a:rPr lang="es-ES" sz="900" dirty="0">
                <a:solidFill>
                  <a:schemeClr val="tx1"/>
                </a:solidFill>
                <a:latin typeface="+mj-lt"/>
              </a:rPr>
              <a:t> (</a:t>
            </a:r>
            <a:r>
              <a:rPr lang="es-ES" sz="900" b="1" i="1" dirty="0">
                <a:solidFill>
                  <a:schemeClr val="tx1"/>
                </a:solidFill>
                <a:latin typeface="+mj-lt"/>
              </a:rPr>
              <a:t>30,0% i.a.</a:t>
            </a:r>
            <a:r>
              <a:rPr lang="es-ES" sz="900" dirty="0">
                <a:solidFill>
                  <a:schemeClr val="tx1"/>
                </a:solidFill>
                <a:latin typeface="+mj-lt"/>
              </a:rPr>
              <a:t>)</a:t>
            </a:r>
            <a:r>
              <a:rPr lang="es-ES" sz="900" i="1" dirty="0">
                <a:solidFill>
                  <a:schemeClr val="tx1"/>
                </a:solidFill>
                <a:latin typeface="+mj-lt"/>
              </a:rPr>
              <a:t> </a:t>
            </a:r>
            <a:r>
              <a:rPr lang="es-ES" sz="900" dirty="0">
                <a:solidFill>
                  <a:schemeClr val="tx1"/>
                </a:solidFill>
                <a:latin typeface="+mj-lt"/>
              </a:rPr>
              <a:t>y </a:t>
            </a:r>
            <a:r>
              <a:rPr lang="es-ES" sz="900" b="1" dirty="0">
                <a:solidFill>
                  <a:schemeClr val="tx1"/>
                </a:solidFill>
                <a:latin typeface="+mj-lt"/>
              </a:rPr>
              <a:t>Santander España</a:t>
            </a:r>
            <a:r>
              <a:rPr lang="es-ES" sz="900" dirty="0">
                <a:solidFill>
                  <a:schemeClr val="tx1"/>
                </a:solidFill>
                <a:latin typeface="+mj-lt"/>
              </a:rPr>
              <a:t> (</a:t>
            </a:r>
            <a:r>
              <a:rPr lang="es-ES" sz="900" b="1" i="1" dirty="0">
                <a:solidFill>
                  <a:schemeClr val="tx1"/>
                </a:solidFill>
                <a:latin typeface="+mj-lt"/>
              </a:rPr>
              <a:t>4,6% i.a.</a:t>
            </a:r>
            <a:r>
              <a:rPr lang="es-ES" sz="900" dirty="0">
                <a:solidFill>
                  <a:schemeClr val="tx1"/>
                </a:solidFill>
                <a:latin typeface="+mj-lt"/>
              </a:rPr>
              <a:t>) los tres bancos que presentan un Beneficio neto positivo. Destacando negativamente: </a:t>
            </a:r>
            <a:r>
              <a:rPr lang="es-ES" sz="900" b="1" dirty="0">
                <a:solidFill>
                  <a:schemeClr val="tx1"/>
                </a:solidFill>
                <a:latin typeface="+mj-lt"/>
              </a:rPr>
              <a:t>Popular</a:t>
            </a:r>
            <a:r>
              <a:rPr lang="es-ES" sz="900" dirty="0">
                <a:solidFill>
                  <a:schemeClr val="tx1"/>
                </a:solidFill>
                <a:latin typeface="+mj-lt"/>
              </a:rPr>
              <a:t>, </a:t>
            </a:r>
            <a:r>
              <a:rPr lang="es-ES" sz="900" b="1" dirty="0">
                <a:solidFill>
                  <a:schemeClr val="tx1"/>
                </a:solidFill>
                <a:latin typeface="+mj-lt"/>
              </a:rPr>
              <a:t>Bankia </a:t>
            </a:r>
            <a:r>
              <a:rPr lang="es-ES" sz="900" dirty="0">
                <a:solidFill>
                  <a:schemeClr val="tx1"/>
                </a:solidFill>
                <a:latin typeface="+mj-lt"/>
              </a:rPr>
              <a:t>(</a:t>
            </a:r>
            <a:r>
              <a:rPr lang="es-ES" sz="900" b="1" i="1" dirty="0">
                <a:solidFill>
                  <a:schemeClr val="tx1"/>
                </a:solidFill>
                <a:latin typeface="+mj-lt"/>
              </a:rPr>
              <a:t>-22,7% i.a</a:t>
            </a:r>
            <a:r>
              <a:rPr lang="es-ES" sz="900" dirty="0">
                <a:solidFill>
                  <a:schemeClr val="tx1"/>
                </a:solidFill>
                <a:latin typeface="+mj-lt"/>
              </a:rPr>
              <a:t>.) y </a:t>
            </a:r>
            <a:r>
              <a:rPr lang="es-ES" sz="900" b="1" dirty="0">
                <a:solidFill>
                  <a:schemeClr val="tx1"/>
                </a:solidFill>
                <a:latin typeface="+mj-lt"/>
              </a:rPr>
              <a:t>BBVA España</a:t>
            </a:r>
            <a:r>
              <a:rPr lang="es-ES" sz="900" dirty="0">
                <a:solidFill>
                  <a:schemeClr val="tx1"/>
                </a:solidFill>
                <a:latin typeface="+mj-lt"/>
              </a:rPr>
              <a:t> (</a:t>
            </a:r>
            <a:r>
              <a:rPr lang="es-ES" sz="900" b="1" i="1" dirty="0">
                <a:solidFill>
                  <a:schemeClr val="tx1"/>
                </a:solidFill>
                <a:latin typeface="+mj-lt"/>
              </a:rPr>
              <a:t>-12,8% i.a</a:t>
            </a:r>
            <a:r>
              <a:rPr lang="es-ES" sz="900" dirty="0">
                <a:solidFill>
                  <a:schemeClr val="tx1"/>
                </a:solidFill>
                <a:latin typeface="+mj-lt"/>
              </a:rPr>
              <a:t>.).</a:t>
            </a:r>
          </a:p>
        </p:txBody>
      </p:sp>
      <p:sp>
        <p:nvSpPr>
          <p:cNvPr id="42" name="Rectángulo redondeado 41"/>
          <p:cNvSpPr/>
          <p:nvPr/>
        </p:nvSpPr>
        <p:spPr>
          <a:xfrm>
            <a:off x="284093" y="3284516"/>
            <a:ext cx="6291291" cy="42031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accent1"/>
                </a:solidFill>
                <a:latin typeface="Source Sans Pro" panose="020B0503030403020204" pitchFamily="34" charset="0"/>
              </a:rPr>
              <a:t>Relación del margen recurrente </a:t>
            </a:r>
            <a:r>
              <a:rPr lang="es-ES" sz="1100" dirty="0">
                <a:solidFill>
                  <a:schemeClr val="accent1"/>
                </a:solidFill>
                <a:latin typeface="Source Sans Pro" panose="020B0503030403020204" pitchFamily="34" charset="0"/>
              </a:rPr>
              <a:t>(Margen de intereses + Comisiones)</a:t>
            </a:r>
            <a:r>
              <a:rPr lang="es-ES" sz="1400" dirty="0">
                <a:solidFill>
                  <a:schemeClr val="accent1"/>
                </a:solidFill>
                <a:latin typeface="Source Sans Pro" panose="020B0503030403020204" pitchFamily="34" charset="0"/>
              </a:rPr>
              <a:t> </a:t>
            </a:r>
            <a:r>
              <a:rPr lang="es-ES" sz="1400" b="1" dirty="0">
                <a:solidFill>
                  <a:schemeClr val="accent1"/>
                </a:solidFill>
                <a:latin typeface="Source Sans Pro" panose="020B0503030403020204" pitchFamily="34" charset="0"/>
              </a:rPr>
              <a:t>frente a los gastos de explotación</a:t>
            </a:r>
            <a:endParaRPr lang="es-ES" sz="1400" dirty="0">
              <a:solidFill>
                <a:schemeClr val="accent1"/>
              </a:solidFill>
              <a:latin typeface="Source Sans Pro" panose="020B0503030403020204" pitchFamily="34" charset="0"/>
            </a:endParaRPr>
          </a:p>
        </p:txBody>
      </p:sp>
      <p:sp>
        <p:nvSpPr>
          <p:cNvPr id="44" name="Rectángulo 43"/>
          <p:cNvSpPr/>
          <p:nvPr/>
        </p:nvSpPr>
        <p:spPr>
          <a:xfrm>
            <a:off x="239705" y="3739809"/>
            <a:ext cx="2431046" cy="2185214"/>
          </a:xfrm>
          <a:prstGeom prst="rect">
            <a:avLst/>
          </a:prstGeom>
        </p:spPr>
        <p:txBody>
          <a:bodyPr wrap="square">
            <a:spAutoFit/>
          </a:bodyPr>
          <a:lstStyle/>
          <a:p>
            <a:pPr marL="171450" indent="-171450">
              <a:spcBef>
                <a:spcPts val="600"/>
              </a:spcBef>
              <a:buClr>
                <a:schemeClr val="accent2"/>
              </a:buClr>
              <a:buFont typeface="Arial" panose="020B0604020202020204" pitchFamily="34" charset="0"/>
              <a:buChar char="˃"/>
            </a:pPr>
            <a:r>
              <a:rPr lang="es-ES" sz="900" dirty="0"/>
              <a:t>Destacar la </a:t>
            </a:r>
            <a:r>
              <a:rPr lang="es-ES" sz="900" b="1" dirty="0"/>
              <a:t>reducción de costes </a:t>
            </a:r>
            <a:r>
              <a:rPr lang="es-ES" sz="900" dirty="0"/>
              <a:t>de cuatro entidades, siendo </a:t>
            </a:r>
            <a:r>
              <a:rPr lang="es-ES" sz="900" b="1" dirty="0"/>
              <a:t>Sabadell</a:t>
            </a:r>
            <a:r>
              <a:rPr lang="es-ES" sz="900" dirty="0"/>
              <a:t> la que más los ha reducido y </a:t>
            </a:r>
            <a:r>
              <a:rPr lang="es-ES" sz="900" b="1" dirty="0"/>
              <a:t>CaixaBank</a:t>
            </a:r>
            <a:r>
              <a:rPr lang="es-ES" sz="900" dirty="0"/>
              <a:t> la que más eficientemente lo hace para la generación del margen recurrente.</a:t>
            </a:r>
          </a:p>
          <a:p>
            <a:pPr marL="171450" indent="-171450">
              <a:spcBef>
                <a:spcPts val="600"/>
              </a:spcBef>
              <a:buClr>
                <a:schemeClr val="accent2"/>
              </a:buClr>
              <a:buFont typeface="Arial" panose="020B0604020202020204" pitchFamily="34" charset="0"/>
              <a:buChar char="˃"/>
            </a:pPr>
            <a:r>
              <a:rPr lang="es-ES" sz="900" dirty="0"/>
              <a:t>Dicha reducción del gasto se debería de ver apoyada por el </a:t>
            </a:r>
            <a:r>
              <a:rPr lang="es-ES" sz="900" b="1" dirty="0"/>
              <a:t>aumento del margen recurrente</a:t>
            </a:r>
            <a:r>
              <a:rPr lang="es-ES" sz="900" dirty="0"/>
              <a:t>, casuística que no registra ninguna entidad. </a:t>
            </a:r>
          </a:p>
          <a:p>
            <a:pPr marL="171450" indent="-171450">
              <a:spcBef>
                <a:spcPts val="600"/>
              </a:spcBef>
              <a:buClr>
                <a:schemeClr val="accent2"/>
              </a:buClr>
              <a:buFont typeface="Arial" panose="020B0604020202020204" pitchFamily="34" charset="0"/>
              <a:buChar char="˃"/>
            </a:pPr>
            <a:r>
              <a:rPr lang="es-ES" sz="900" b="1" dirty="0"/>
              <a:t>Popular </a:t>
            </a:r>
            <a:r>
              <a:rPr lang="es-ES" sz="900" dirty="0"/>
              <a:t>es la única entidad que presenta un </a:t>
            </a:r>
            <a:r>
              <a:rPr lang="es-ES" sz="900" b="1" dirty="0"/>
              <a:t>deterioro en la eficiencia</a:t>
            </a:r>
            <a:r>
              <a:rPr lang="es-ES" sz="900" dirty="0"/>
              <a:t> fundamentado en los gastos generados, en su parte, por la </a:t>
            </a:r>
            <a:r>
              <a:rPr lang="es-ES" sz="900" b="1" dirty="0"/>
              <a:t>reestructuración del plan de optimización</a:t>
            </a:r>
            <a:r>
              <a:rPr lang="es-ES" sz="900" dirty="0"/>
              <a:t>.</a:t>
            </a:r>
            <a:endParaRPr lang="es-ES" sz="900" b="1" dirty="0"/>
          </a:p>
        </p:txBody>
      </p:sp>
      <p:sp>
        <p:nvSpPr>
          <p:cNvPr id="45" name="Rectángulo redondeado 44"/>
          <p:cNvSpPr/>
          <p:nvPr/>
        </p:nvSpPr>
        <p:spPr>
          <a:xfrm>
            <a:off x="284094" y="6041762"/>
            <a:ext cx="5354706" cy="42031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accent1"/>
                </a:solidFill>
                <a:latin typeface="Source Sans Pro" panose="020B0503030403020204" pitchFamily="34" charset="0"/>
              </a:rPr>
              <a:t>Principales indicadores y ratios </a:t>
            </a:r>
            <a:r>
              <a:rPr lang="es-ES" sz="1100" dirty="0">
                <a:solidFill>
                  <a:schemeClr val="accent1"/>
                </a:solidFill>
                <a:latin typeface="Source Sans Pro" panose="020B0503030403020204" pitchFamily="34" charset="0"/>
              </a:rPr>
              <a:t>(explicación partidas Glosario – pag.4) </a:t>
            </a:r>
            <a:endParaRPr lang="es-ES" sz="1400" b="1" dirty="0">
              <a:solidFill>
                <a:schemeClr val="accent1"/>
              </a:solidFill>
              <a:latin typeface="Source Sans Pro" panose="020B0503030403020204" pitchFamily="34" charset="0"/>
            </a:endParaRPr>
          </a:p>
        </p:txBody>
      </p:sp>
      <p:graphicFrame>
        <p:nvGraphicFramePr>
          <p:cNvPr id="46" name="Tabla 45"/>
          <p:cNvGraphicFramePr>
            <a:graphicFrameLocks noGrp="1"/>
          </p:cNvGraphicFramePr>
          <p:nvPr>
            <p:extLst>
              <p:ext uri="{D42A27DB-BD31-4B8C-83A1-F6EECF244321}">
                <p14:modId xmlns:p14="http://schemas.microsoft.com/office/powerpoint/2010/main" val="49891402"/>
              </p:ext>
            </p:extLst>
          </p:nvPr>
        </p:nvGraphicFramePr>
        <p:xfrm>
          <a:off x="277806" y="6470446"/>
          <a:ext cx="6302387" cy="2815314"/>
        </p:xfrm>
        <a:graphic>
          <a:graphicData uri="http://schemas.openxmlformats.org/drawingml/2006/table">
            <a:tbl>
              <a:tblPr>
                <a:tableStyleId>{5C22544A-7EE6-4342-B048-85BDC9FD1C3A}</a:tableStyleId>
              </a:tblPr>
              <a:tblGrid>
                <a:gridCol w="1380939">
                  <a:extLst>
                    <a:ext uri="{9D8B030D-6E8A-4147-A177-3AD203B41FA5}">
                      <a16:colId xmlns:a16="http://schemas.microsoft.com/office/drawing/2014/main" val="20000"/>
                    </a:ext>
                  </a:extLst>
                </a:gridCol>
                <a:gridCol w="351532">
                  <a:extLst>
                    <a:ext uri="{9D8B030D-6E8A-4147-A177-3AD203B41FA5}">
                      <a16:colId xmlns:a16="http://schemas.microsoft.com/office/drawing/2014/main" val="20001"/>
                    </a:ext>
                  </a:extLst>
                </a:gridCol>
                <a:gridCol w="351532">
                  <a:extLst>
                    <a:ext uri="{9D8B030D-6E8A-4147-A177-3AD203B41FA5}">
                      <a16:colId xmlns:a16="http://schemas.microsoft.com/office/drawing/2014/main" val="20002"/>
                    </a:ext>
                  </a:extLst>
                </a:gridCol>
                <a:gridCol w="351532">
                  <a:extLst>
                    <a:ext uri="{9D8B030D-6E8A-4147-A177-3AD203B41FA5}">
                      <a16:colId xmlns:a16="http://schemas.microsoft.com/office/drawing/2014/main" val="20003"/>
                    </a:ext>
                  </a:extLst>
                </a:gridCol>
                <a:gridCol w="351532">
                  <a:extLst>
                    <a:ext uri="{9D8B030D-6E8A-4147-A177-3AD203B41FA5}">
                      <a16:colId xmlns:a16="http://schemas.microsoft.com/office/drawing/2014/main" val="20004"/>
                    </a:ext>
                  </a:extLst>
                </a:gridCol>
                <a:gridCol w="351532">
                  <a:extLst>
                    <a:ext uri="{9D8B030D-6E8A-4147-A177-3AD203B41FA5}">
                      <a16:colId xmlns:a16="http://schemas.microsoft.com/office/drawing/2014/main" val="20005"/>
                    </a:ext>
                  </a:extLst>
                </a:gridCol>
                <a:gridCol w="351532">
                  <a:extLst>
                    <a:ext uri="{9D8B030D-6E8A-4147-A177-3AD203B41FA5}">
                      <a16:colId xmlns:a16="http://schemas.microsoft.com/office/drawing/2014/main" val="20006"/>
                    </a:ext>
                  </a:extLst>
                </a:gridCol>
                <a:gridCol w="351532">
                  <a:extLst>
                    <a:ext uri="{9D8B030D-6E8A-4147-A177-3AD203B41FA5}">
                      <a16:colId xmlns:a16="http://schemas.microsoft.com/office/drawing/2014/main" val="20007"/>
                    </a:ext>
                  </a:extLst>
                </a:gridCol>
                <a:gridCol w="351532">
                  <a:extLst>
                    <a:ext uri="{9D8B030D-6E8A-4147-A177-3AD203B41FA5}">
                      <a16:colId xmlns:a16="http://schemas.microsoft.com/office/drawing/2014/main" val="20008"/>
                    </a:ext>
                  </a:extLst>
                </a:gridCol>
                <a:gridCol w="351532">
                  <a:extLst>
                    <a:ext uri="{9D8B030D-6E8A-4147-A177-3AD203B41FA5}">
                      <a16:colId xmlns:a16="http://schemas.microsoft.com/office/drawing/2014/main" val="20009"/>
                    </a:ext>
                  </a:extLst>
                </a:gridCol>
                <a:gridCol w="351532">
                  <a:extLst>
                    <a:ext uri="{9D8B030D-6E8A-4147-A177-3AD203B41FA5}">
                      <a16:colId xmlns:a16="http://schemas.microsoft.com/office/drawing/2014/main" val="20010"/>
                    </a:ext>
                  </a:extLst>
                </a:gridCol>
                <a:gridCol w="351532">
                  <a:extLst>
                    <a:ext uri="{9D8B030D-6E8A-4147-A177-3AD203B41FA5}">
                      <a16:colId xmlns:a16="http://schemas.microsoft.com/office/drawing/2014/main" val="20011"/>
                    </a:ext>
                  </a:extLst>
                </a:gridCol>
                <a:gridCol w="351532">
                  <a:extLst>
                    <a:ext uri="{9D8B030D-6E8A-4147-A177-3AD203B41FA5}">
                      <a16:colId xmlns:a16="http://schemas.microsoft.com/office/drawing/2014/main" val="20012"/>
                    </a:ext>
                  </a:extLst>
                </a:gridCol>
                <a:gridCol w="351532">
                  <a:extLst>
                    <a:ext uri="{9D8B030D-6E8A-4147-A177-3AD203B41FA5}">
                      <a16:colId xmlns:a16="http://schemas.microsoft.com/office/drawing/2014/main" val="20013"/>
                    </a:ext>
                  </a:extLst>
                </a:gridCol>
                <a:gridCol w="351532">
                  <a:extLst>
                    <a:ext uri="{9D8B030D-6E8A-4147-A177-3AD203B41FA5}">
                      <a16:colId xmlns:a16="http://schemas.microsoft.com/office/drawing/2014/main" val="20014"/>
                    </a:ext>
                  </a:extLst>
                </a:gridCol>
              </a:tblGrid>
              <a:tr h="256564">
                <a:tc>
                  <a:txBody>
                    <a:bodyPr/>
                    <a:lstStyle/>
                    <a:p>
                      <a:pPr algn="l" fontAlgn="ctr"/>
                      <a:r>
                        <a:rPr lang="es-ES" sz="1400" u="none" strike="noStrike" dirty="0">
                          <a:effectLst/>
                        </a:rPr>
                        <a:t> </a:t>
                      </a:r>
                    </a:p>
                  </a:txBody>
                  <a:tcPr marL="0" marR="0" marT="0" marB="0" anchor="ctr">
                    <a:lnR w="6350" cap="flat" cmpd="sng" algn="ctr">
                      <a:solidFill>
                        <a:schemeClr val="bg1"/>
                      </a:solidFill>
                      <a:prstDash val="dash"/>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gridSpan="2">
                  <a:txBody>
                    <a:bodyPr/>
                    <a:lstStyle/>
                    <a:p>
                      <a:pPr algn="ctr" fontAlgn="ctr"/>
                      <a:endParaRPr lang="es-ES" sz="1600" b="1" i="0" u="none" strike="noStrike" dirty="0">
                        <a:solidFill>
                          <a:schemeClr val="bg1"/>
                        </a:solidFill>
                        <a:effectLst/>
                        <a:latin typeface="Arial" panose="020B0604020202020204" pitchFamily="34" charset="0"/>
                      </a:endParaRPr>
                    </a:p>
                  </a:txBody>
                  <a:tcPr marL="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hMerge="1">
                  <a:txBody>
                    <a:bodyPr/>
                    <a:lstStyle/>
                    <a:p>
                      <a:endParaRPr lang="es-ES"/>
                    </a:p>
                  </a:txBody>
                  <a:tcPr/>
                </a:tc>
                <a:tc gridSpan="2">
                  <a:txBody>
                    <a:bodyPr/>
                    <a:lstStyle/>
                    <a:p>
                      <a:pPr algn="ctr" fontAlgn="ctr"/>
                      <a:endParaRPr lang="es-ES" sz="105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hMerge="1">
                  <a:txBody>
                    <a:bodyPr/>
                    <a:lstStyle/>
                    <a:p>
                      <a:endParaRPr lang="es-ES"/>
                    </a:p>
                  </a:txBody>
                  <a:tcPr/>
                </a:tc>
                <a:tc gridSpan="2">
                  <a:txBody>
                    <a:bodyPr/>
                    <a:lstStyle/>
                    <a:p>
                      <a:pPr algn="ctr" fontAlgn="ctr"/>
                      <a:endParaRPr lang="es-ES" sz="105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hMerge="1">
                  <a:txBody>
                    <a:bodyPr/>
                    <a:lstStyle/>
                    <a:p>
                      <a:endParaRPr lang="es-ES"/>
                    </a:p>
                  </a:txBody>
                  <a:tcPr/>
                </a:tc>
                <a:tc gridSpan="2">
                  <a:txBody>
                    <a:bodyPr/>
                    <a:lstStyle/>
                    <a:p>
                      <a:pPr algn="ctr" fontAlgn="ctr"/>
                      <a:endParaRPr lang="es-ES" sz="105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hMerge="1">
                  <a:txBody>
                    <a:bodyPr/>
                    <a:lstStyle/>
                    <a:p>
                      <a:endParaRPr lang="es-ES"/>
                    </a:p>
                  </a:txBody>
                  <a:tcPr/>
                </a:tc>
                <a:tc gridSpan="2">
                  <a:txBody>
                    <a:bodyPr/>
                    <a:lstStyle/>
                    <a:p>
                      <a:pPr algn="ctr" fontAlgn="ctr"/>
                      <a:endParaRPr lang="es-ES" sz="105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hMerge="1">
                  <a:txBody>
                    <a:bodyPr/>
                    <a:lstStyle/>
                    <a:p>
                      <a:endParaRPr lang="es-ES"/>
                    </a:p>
                  </a:txBody>
                  <a:tcPr/>
                </a:tc>
                <a:tc gridSpan="2">
                  <a:txBody>
                    <a:bodyPr/>
                    <a:lstStyle/>
                    <a:p>
                      <a:pPr algn="ctr" fontAlgn="ctr"/>
                      <a:endParaRPr lang="es-ES" sz="105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hMerge="1">
                  <a:txBody>
                    <a:bodyPr/>
                    <a:lstStyle/>
                    <a:p>
                      <a:endParaRPr lang="es-ES"/>
                    </a:p>
                  </a:txBody>
                  <a:tcPr/>
                </a:tc>
                <a:tc gridSpan="2">
                  <a:txBody>
                    <a:bodyPr/>
                    <a:lstStyle/>
                    <a:p>
                      <a:pPr algn="ctr" fontAlgn="ctr"/>
                      <a:endParaRPr lang="es-ES" sz="1050" b="1" i="0" u="none" strike="noStrike" dirty="0">
                        <a:solidFill>
                          <a:schemeClr val="bg1"/>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1"/>
                      </a:solidFill>
                      <a:prstDash val="dash"/>
                      <a:round/>
                      <a:headEnd type="none" w="med" len="med"/>
                      <a:tailEnd type="none" w="med" len="med"/>
                    </a:lnT>
                    <a:solidFill>
                      <a:schemeClr val="bg1"/>
                    </a:solidFill>
                  </a:tcPr>
                </a:tc>
                <a:tc hMerge="1">
                  <a:txBody>
                    <a:bodyPr/>
                    <a:lstStyle/>
                    <a:p>
                      <a:endParaRPr lang="es-ES"/>
                    </a:p>
                  </a:txBody>
                  <a:tcPr/>
                </a:tc>
                <a:extLst>
                  <a:ext uri="{0D108BD9-81ED-4DB2-BD59-A6C34878D82A}">
                    <a16:rowId xmlns:a16="http://schemas.microsoft.com/office/drawing/2014/main" val="10000"/>
                  </a:ext>
                </a:extLst>
              </a:tr>
              <a:tr h="224494">
                <a:tc>
                  <a:txBody>
                    <a:bodyPr/>
                    <a:lstStyle/>
                    <a:p>
                      <a:pPr algn="l" fontAlgn="ctr"/>
                      <a:r>
                        <a:rPr lang="es-ES" sz="1400" u="none" strike="noStrike" dirty="0">
                          <a:effectLst/>
                        </a:rPr>
                        <a:t> </a:t>
                      </a:r>
                      <a:endParaRPr lang="es-ES" sz="1400" b="0" i="0" u="none" strike="noStrike" dirty="0">
                        <a:solidFill>
                          <a:srgbClr val="000000"/>
                        </a:solidFill>
                        <a:effectLst/>
                        <a:latin typeface="Arial" panose="020B0604020202020204" pitchFamily="34" charset="0"/>
                      </a:endParaRPr>
                    </a:p>
                  </a:txBody>
                  <a:tcPr marL="0" marR="0" marT="0" marB="0" anchor="ctr">
                    <a:lnR w="6350" cap="flat" cmpd="sng" algn="ctr">
                      <a:solidFill>
                        <a:schemeClr val="bg1"/>
                      </a:solidFill>
                      <a:prstDash val="dash"/>
                      <a:round/>
                      <a:headEnd type="none" w="med" len="med"/>
                      <a:tailEnd type="none" w="med" len="med"/>
                    </a:lnR>
                    <a:lnB w="6350" cap="flat" cmpd="sng" algn="ctr">
                      <a:solidFill>
                        <a:schemeClr val="bg1"/>
                      </a:solidFill>
                      <a:prstDash val="dash"/>
                      <a:round/>
                      <a:headEnd type="none" w="med" len="med"/>
                      <a:tailEnd type="none" w="med" len="med"/>
                    </a:lnB>
                    <a:noFill/>
                  </a:tcPr>
                </a:tc>
                <a:tc>
                  <a:txBody>
                    <a:bodyPr/>
                    <a:lstStyle/>
                    <a:p>
                      <a:pPr algn="ctr" fontAlgn="ctr"/>
                      <a:r>
                        <a:rPr lang="es-ES" sz="600" i="1" u="none" strike="noStrike" dirty="0">
                          <a:effectLst/>
                        </a:rPr>
                        <a:t>%</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bg1"/>
                      </a:solidFill>
                      <a:prstDash val="dash"/>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Var i.a.</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a:t>
                      </a:r>
                      <a:endParaRPr lang="es-ES" sz="600" b="1" i="1"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Var i.a.</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a:t>
                      </a:r>
                      <a:endParaRPr lang="es-ES" sz="600" b="1" i="1"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Var i.a.</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a:t>
                      </a:r>
                      <a:endParaRPr lang="es-ES" sz="600" b="1" i="1"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Var i.a.</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a:t>
                      </a:r>
                      <a:endParaRPr lang="es-ES" sz="600" b="1" i="1"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Var i.a.</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a:t>
                      </a:r>
                      <a:endParaRPr lang="es-ES" sz="600" b="1" i="1"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Var i.a.</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a:t>
                      </a:r>
                      <a:endParaRPr lang="es-ES" sz="600" b="1" i="1"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s-ES" sz="600" i="1" u="none" strike="noStrike" dirty="0">
                          <a:effectLst/>
                        </a:rPr>
                        <a:t>Var i.a.</a:t>
                      </a:r>
                      <a:endParaRPr lang="es-ES" sz="600" b="1" i="1" u="none" strike="noStrike" dirty="0">
                        <a:solidFill>
                          <a:srgbClr val="000000"/>
                        </a:solidFill>
                        <a:effectLst/>
                        <a:latin typeface="Arial" panose="020B0604020202020204" pitchFamily="34" charset="0"/>
                      </a:endParaRP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45891">
                <a:tc>
                  <a:txBody>
                    <a:bodyPr/>
                    <a:lstStyle/>
                    <a:p>
                      <a:pPr marL="0" algn="l" defTabSz="632880" rtl="0" eaLnBrk="1" fontAlgn="b" latinLnBrk="0" hangingPunct="1"/>
                      <a:r>
                        <a:rPr lang="es-ES" sz="800" b="1" i="1" u="none" strike="noStrike" kern="1200" dirty="0">
                          <a:solidFill>
                            <a:schemeClr val="tx2"/>
                          </a:solidFill>
                          <a:effectLst/>
                          <a:latin typeface="+mn-lt"/>
                          <a:ea typeface="+mn-ea"/>
                          <a:cs typeface="+mn-cs"/>
                        </a:rPr>
                        <a:t>Rentabilidad</a:t>
                      </a: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gridSpan="2">
                  <a:txBody>
                    <a:bodyPr/>
                    <a:lstStyle/>
                    <a:p>
                      <a:pPr marL="0" algn="ctr" defTabSz="632880" rtl="0" eaLnBrk="1" fontAlgn="b" latinLnBrk="0" hangingPunct="1"/>
                      <a:endParaRPr lang="es-ES" sz="800" b="0" i="0" u="none" strike="noStrike" kern="1200" dirty="0">
                        <a:solidFill>
                          <a:schemeClr val="tx2"/>
                        </a:solidFill>
                        <a:effectLst/>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marL="0" algn="ctr" defTabSz="632880" rtl="0" eaLnBrk="1" fontAlgn="b" latinLnBrk="0" hangingPunct="1"/>
                      <a:endParaRPr lang="es-ES" sz="800" b="0" i="0" u="none" strike="noStrike" kern="1200" dirty="0">
                        <a:solidFill>
                          <a:schemeClr val="tx2"/>
                        </a:solidFill>
                        <a:effectLst/>
                        <a:latin typeface="+mn-lt"/>
                        <a:ea typeface="+mn-ea"/>
                        <a:cs typeface="+mn-cs"/>
                      </a:endParaRPr>
                    </a:p>
                  </a:txBody>
                  <a:tcPr marL="0" marR="0" marT="0" marB="0" anchor="ctr">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marL="0" algn="ctr" defTabSz="632880" rtl="0" eaLnBrk="1" fontAlgn="b" latinLnBrk="0" hangingPunct="1"/>
                      <a:endParaRPr lang="es-ES" sz="800" b="0" i="0" u="none" strike="noStrike" kern="1200" dirty="0">
                        <a:solidFill>
                          <a:schemeClr val="tx2"/>
                        </a:solidFill>
                        <a:effectLst/>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marL="0" algn="ctr" defTabSz="632880" rtl="0" eaLnBrk="1" fontAlgn="b" latinLnBrk="0" hangingPunct="1"/>
                      <a:endParaRPr lang="es-ES" sz="800" b="0" i="0" u="none" strike="noStrike" kern="1200" dirty="0">
                        <a:solidFill>
                          <a:schemeClr val="tx2"/>
                        </a:solidFill>
                        <a:effectLst/>
                        <a:latin typeface="+mn-lt"/>
                        <a:ea typeface="+mn-ea"/>
                        <a:cs typeface="+mn-cs"/>
                      </a:endParaRPr>
                    </a:p>
                  </a:txBody>
                  <a:tcPr marL="0" marR="0" marT="0" marB="0" anchor="ct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marL="0" algn="ctr" defTabSz="632880" rtl="0" eaLnBrk="1" fontAlgn="b" latinLnBrk="0" hangingPunct="1"/>
                      <a:endParaRPr lang="es-ES" sz="800" b="0" i="0" u="none" strike="noStrike" kern="1200" dirty="0">
                        <a:solidFill>
                          <a:schemeClr val="tx2"/>
                        </a:solidFill>
                        <a:effectLst/>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marL="0" algn="ctr" defTabSz="632880" rtl="0" eaLnBrk="1" fontAlgn="b" latinLnBrk="0" hangingPunct="1"/>
                      <a:endParaRPr lang="es-ES" sz="800" b="0" i="0" u="none" strike="noStrike" kern="1200" dirty="0">
                        <a:solidFill>
                          <a:schemeClr val="tx2"/>
                        </a:solidFill>
                        <a:effectLst/>
                        <a:latin typeface="+mn-lt"/>
                        <a:ea typeface="+mn-ea"/>
                        <a:cs typeface="+mn-cs"/>
                      </a:endParaRPr>
                    </a:p>
                  </a:txBody>
                  <a:tcPr marL="0" marR="0" marT="0" marB="0" anchor="ctr">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marL="0" algn="ctr" defTabSz="632880" rtl="0" eaLnBrk="1" fontAlgn="b" latinLnBrk="0" hangingPunct="1"/>
                      <a:endParaRPr lang="es-ES" sz="800" b="0" i="0" u="none" strike="noStrike" kern="1200" dirty="0">
                        <a:solidFill>
                          <a:schemeClr val="tx2"/>
                        </a:solidFill>
                        <a:effectLst/>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marL="0" algn="ctr" defTabSz="632880" rtl="0" eaLnBrk="1" fontAlgn="b" latinLnBrk="0" hangingPunct="1"/>
                      <a:endParaRPr lang="es-ES" sz="800" b="0" i="0" u="none" strike="noStrike" kern="1200" dirty="0">
                        <a:solidFill>
                          <a:schemeClr val="tx2"/>
                        </a:solidFill>
                        <a:effectLst/>
                        <a:latin typeface="+mn-lt"/>
                        <a:ea typeface="+mn-ea"/>
                        <a:cs typeface="+mn-cs"/>
                      </a:endParaRPr>
                    </a:p>
                  </a:txBody>
                  <a:tcPr marL="0" marR="0" marT="0" marB="0" anchor="ctr">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marL="0" algn="ctr" defTabSz="632880" rtl="0" eaLnBrk="1" fontAlgn="b" latinLnBrk="0" hangingPunct="1"/>
                      <a:endParaRPr lang="es-ES" sz="800" b="0" i="0" u="none" strike="noStrike" kern="1200" dirty="0">
                        <a:solidFill>
                          <a:schemeClr val="tx2"/>
                        </a:solidFill>
                        <a:effectLst/>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marL="0" algn="ctr" defTabSz="632880" rtl="0" eaLnBrk="1" fontAlgn="b" latinLnBrk="0" hangingPunct="1"/>
                      <a:endParaRPr lang="es-ES" sz="800" b="0" i="0" u="none" strike="noStrike" kern="1200" dirty="0">
                        <a:solidFill>
                          <a:schemeClr val="tx2"/>
                        </a:solidFill>
                        <a:effectLst/>
                        <a:latin typeface="+mn-lt"/>
                        <a:ea typeface="+mn-ea"/>
                        <a:cs typeface="+mn-cs"/>
                      </a:endParaRPr>
                    </a:p>
                  </a:txBody>
                  <a:tcPr marL="0" marR="0" marT="0" marB="0" anchor="ctr">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marL="0" algn="ctr" defTabSz="632880" rtl="0" eaLnBrk="1" fontAlgn="b" latinLnBrk="0" hangingPunct="1"/>
                      <a:endParaRPr lang="es-ES" sz="800" b="0" i="0" u="none" strike="noStrike" kern="1200" dirty="0">
                        <a:solidFill>
                          <a:schemeClr val="tx2"/>
                        </a:solidFill>
                        <a:effectLst/>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marL="0" algn="ctr" defTabSz="632880" rtl="0" eaLnBrk="1" fontAlgn="b" latinLnBrk="0" hangingPunct="1"/>
                      <a:endParaRPr lang="es-ES" sz="800" b="0" i="0" u="none" strike="noStrike" kern="1200" dirty="0">
                        <a:solidFill>
                          <a:schemeClr val="tx2"/>
                        </a:solidFill>
                        <a:effectLst/>
                        <a:latin typeface="+mn-lt"/>
                        <a:ea typeface="+mn-ea"/>
                        <a:cs typeface="+mn-cs"/>
                      </a:endParaRPr>
                    </a:p>
                  </a:txBody>
                  <a:tcPr marL="0" marR="0" marT="0" marB="0" anchor="ctr">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marL="0" algn="ctr" defTabSz="632880" rtl="0" eaLnBrk="1" fontAlgn="b" latinLnBrk="0" hangingPunct="1"/>
                      <a:endParaRPr lang="es-ES" sz="800" b="0" i="0" u="none" strike="noStrike" kern="1200" dirty="0">
                        <a:solidFill>
                          <a:schemeClr val="tx2"/>
                        </a:solidFill>
                        <a:effectLst/>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marL="0" algn="ctr" defTabSz="632880" rtl="0" eaLnBrk="1" fontAlgn="b" latinLnBrk="0" hangingPunct="1"/>
                      <a:endParaRPr lang="es-ES" sz="800" b="0" i="0" u="none" strike="noStrike" kern="1200" dirty="0">
                        <a:solidFill>
                          <a:schemeClr val="tx2"/>
                        </a:solidFill>
                        <a:effectLst/>
                        <a:latin typeface="+mn-lt"/>
                        <a:ea typeface="+mn-ea"/>
                        <a:cs typeface="+mn-cs"/>
                      </a:endParaRPr>
                    </a:p>
                  </a:txBody>
                  <a:tcPr marL="0" marR="0" marT="0" marB="0" anchor="ctr">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145891">
                <a:tc>
                  <a:txBody>
                    <a:bodyPr/>
                    <a:lstStyle/>
                    <a:p>
                      <a:pPr marL="0" algn="l" defTabSz="632880" rtl="0" eaLnBrk="1" fontAlgn="ctr" latinLnBrk="0" hangingPunct="1"/>
                      <a:r>
                        <a:rPr lang="es-ES" sz="700" b="0" u="none" strike="noStrike" kern="1200" dirty="0">
                          <a:solidFill>
                            <a:srgbClr val="001746"/>
                          </a:solidFill>
                          <a:effectLst/>
                          <a:latin typeface="+mn-lt"/>
                          <a:ea typeface="+mn-ea"/>
                          <a:cs typeface="+mn-cs"/>
                        </a:rPr>
                        <a:t>ROA</a:t>
                      </a: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rgbClr val="535353"/>
                          </a:solidFill>
                          <a:effectLst/>
                          <a:latin typeface="Arial" panose="020B0604020202020204" pitchFamily="34" charset="0"/>
                        </a:rPr>
                        <a:t>0,46</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-6,7%</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0,38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-16,2%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0,44</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137,8%</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0,50</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-24,3%</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0,45</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-13,5%</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-3,19</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-4577%</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1,08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19,9%</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145891">
                <a:tc>
                  <a:txBody>
                    <a:bodyPr/>
                    <a:lstStyle/>
                    <a:p>
                      <a:pPr marL="0" algn="l" defTabSz="632880" rtl="0" eaLnBrk="1" fontAlgn="ctr" latinLnBrk="0" hangingPunct="1"/>
                      <a:r>
                        <a:rPr lang="es-ES" sz="700" b="0" u="none" strike="noStrike" kern="1200" dirty="0">
                          <a:solidFill>
                            <a:srgbClr val="001746"/>
                          </a:solidFill>
                          <a:effectLst/>
                          <a:latin typeface="+mn-lt"/>
                          <a:ea typeface="+mn-ea"/>
                          <a:cs typeface="+mn-cs"/>
                        </a:rPr>
                        <a:t>ROE*</a:t>
                      </a: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7,0</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-12,8%</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6,7</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26,9%</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4,4</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28,6%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6,6</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-25,8%</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5,8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-5,2%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-28,9</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-3581%</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12,8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22,0%</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145891">
                <a:tc>
                  <a:txBody>
                    <a:bodyPr/>
                    <a:lstStyle/>
                    <a:p>
                      <a:pPr algn="l" fontAlgn="ctr"/>
                      <a:r>
                        <a:rPr lang="es-ES" sz="800" b="1" i="1" u="none" strike="noStrike" dirty="0">
                          <a:solidFill>
                            <a:srgbClr val="001746"/>
                          </a:solidFill>
                          <a:effectLst/>
                          <a:latin typeface="+mn-lt"/>
                        </a:rPr>
                        <a:t>Eficiencia</a:t>
                      </a: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gridSpan="2">
                  <a:txBody>
                    <a:bodyPr/>
                    <a:lstStyle/>
                    <a:p>
                      <a:pPr algn="ctr" fontAlgn="ctr"/>
                      <a:r>
                        <a:rPr lang="es-ES" sz="700" b="1"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r>
                        <a:rPr lang="es-ES" sz="700" b="1"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a:txBody>
                    <a:bodyPr/>
                    <a:lstStyle/>
                    <a:p>
                      <a:pPr algn="ctr" fontAlgn="b"/>
                      <a:endParaRPr lang="es-ES" sz="800" b="0" i="0" u="none" strike="noStrike" dirty="0">
                        <a:solidFill>
                          <a:schemeClr val="tx2"/>
                        </a:solidFill>
                        <a:effectLst/>
                        <a:latin typeface="+mn-lt"/>
                      </a:endParaRP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 </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gridSpan="2">
                  <a:txBody>
                    <a:bodyPr/>
                    <a:lstStyle/>
                    <a:p>
                      <a:pPr algn="ctr" fontAlgn="ctr"/>
                      <a:r>
                        <a:rPr lang="es-ES" sz="700" b="1"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b"/>
                      <a:endParaRPr lang="es-ES" sz="800" b="0" i="0" u="none" strike="noStrike" dirty="0">
                        <a:solidFill>
                          <a:schemeClr val="tx2"/>
                        </a:solidFill>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b"/>
                      <a:endParaRPr lang="es-ES" sz="800" b="0" i="0" u="none" strike="noStrike" dirty="0">
                        <a:solidFill>
                          <a:schemeClr val="tx2"/>
                        </a:solidFill>
                        <a:effectLst/>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b"/>
                      <a:endParaRPr lang="es-ES" sz="800" b="0" i="0" u="none" strike="noStrike" dirty="0">
                        <a:solidFill>
                          <a:schemeClr val="tx2"/>
                        </a:solidFill>
                        <a:effectLst/>
                        <a:latin typeface="+mn-lt"/>
                      </a:endParaRPr>
                    </a:p>
                  </a:txBody>
                  <a:tcPr marL="0" marR="0" marT="0" marB="0" anchor="ctr">
                    <a:lnL w="12700"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5"/>
                  </a:ext>
                </a:extLst>
              </a:tr>
              <a:tr h="145891">
                <a:tc>
                  <a:txBody>
                    <a:bodyPr/>
                    <a:lstStyle/>
                    <a:p>
                      <a:pPr algn="l" fontAlgn="ctr"/>
                      <a:r>
                        <a:rPr lang="es-ES" sz="700" b="0" u="none" strike="noStrike" dirty="0">
                          <a:solidFill>
                            <a:srgbClr val="001746"/>
                          </a:solidFill>
                          <a:effectLst/>
                        </a:rPr>
                        <a:t>Ordinaria</a:t>
                      </a:r>
                      <a:endParaRPr lang="es-ES" sz="700" b="0"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58,8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4,1%</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51,9</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0,8%</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52,6</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-11,8%</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48,9</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12,2%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50,3</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16,5%</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71,8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41,4%</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47,5</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-2,2%</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145891">
                <a:tc>
                  <a:txBody>
                    <a:bodyPr/>
                    <a:lstStyle/>
                    <a:p>
                      <a:pPr algn="l" fontAlgn="ctr"/>
                      <a:r>
                        <a:rPr lang="es-ES" sz="700" b="0" u="none" strike="noStrike" dirty="0">
                          <a:solidFill>
                            <a:srgbClr val="001746"/>
                          </a:solidFill>
                          <a:effectLst/>
                        </a:rPr>
                        <a:t>Recurrente</a:t>
                      </a:r>
                      <a:endParaRPr lang="es-ES" sz="700" b="0"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67,8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1,1%</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58,7</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-6,0%</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65,9</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-8,9%</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52,1</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15,6%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56,2</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-3,9%</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77,0</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25,7%</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60,0</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-7,0%</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145891">
                <a:tc>
                  <a:txBody>
                    <a:bodyPr/>
                    <a:lstStyle/>
                    <a:p>
                      <a:pPr algn="l" fontAlgn="ctr"/>
                      <a:r>
                        <a:rPr lang="es-ES" sz="800" b="1" i="1" u="none" strike="noStrike" dirty="0">
                          <a:solidFill>
                            <a:srgbClr val="001746"/>
                          </a:solidFill>
                          <a:effectLst/>
                        </a:rPr>
                        <a:t>Calidad de activos</a:t>
                      </a:r>
                      <a:endParaRPr lang="es-ES" sz="800" b="1" i="1"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gridSpan="2">
                  <a:txBody>
                    <a:bodyPr/>
                    <a:lstStyle/>
                    <a:p>
                      <a:pPr algn="ctr" fontAlgn="ctr"/>
                      <a:r>
                        <a:rPr lang="es-ES" sz="700" b="1"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r>
                        <a:rPr lang="es-ES" sz="700" b="1"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marL="0" algn="ctr" defTabSz="632880" rtl="0" eaLnBrk="1" fontAlgn="ctr" latinLnBrk="0" hangingPunct="1"/>
                      <a:r>
                        <a:rPr lang="es-ES" sz="800" b="1" i="0" u="none" strike="noStrike" kern="1200" dirty="0">
                          <a:solidFill>
                            <a:schemeClr val="tx2"/>
                          </a:solidFill>
                          <a:effectLst/>
                          <a:latin typeface="Arial" panose="020B0604020202020204" pitchFamily="34" charset="0"/>
                          <a:ea typeface="+mn-ea"/>
                          <a:cs typeface="+mn-cs"/>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marL="0" algn="ctr" defTabSz="632880" rtl="0" eaLnBrk="1" fontAlgn="ctr" latinLnBrk="0" hangingPunct="1"/>
                      <a:endParaRPr lang="es-ES" sz="800" b="1" i="0" u="none" strike="noStrike" kern="1200" dirty="0">
                        <a:solidFill>
                          <a:schemeClr val="tx2"/>
                        </a:solidFill>
                        <a:effectLst/>
                        <a:latin typeface="Arial" panose="020B0604020202020204" pitchFamily="34" charset="0"/>
                        <a:ea typeface="+mn-ea"/>
                        <a:cs typeface="+mn-cs"/>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r>
                        <a:rPr lang="es-ES" sz="700" b="1"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marL="0" algn="ctr" defTabSz="632880" rtl="0" eaLnBrk="1" fontAlgn="ctr" latinLnBrk="0" hangingPunct="1"/>
                      <a:endParaRPr lang="es-ES" sz="800" b="1" i="0" u="none" strike="noStrike" kern="1200" dirty="0">
                        <a:solidFill>
                          <a:schemeClr val="tx2"/>
                        </a:solidFill>
                        <a:effectLst/>
                        <a:latin typeface="Arial" panose="020B0604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marL="0" algn="ctr" defTabSz="632880" rtl="0" eaLnBrk="1" fontAlgn="ctr" latinLnBrk="0" hangingPunct="1"/>
                      <a:endParaRPr lang="es-ES" sz="800" b="1" i="0" u="none" strike="noStrike" kern="1200" dirty="0">
                        <a:solidFill>
                          <a:schemeClr val="tx2"/>
                        </a:solidFill>
                        <a:effectLst/>
                        <a:latin typeface="Arial" panose="020B0604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endParaRPr lang="es-ES" sz="800" b="1" i="0" u="none" strike="noStrike" dirty="0">
                        <a:solidFill>
                          <a:schemeClr val="tx2"/>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8"/>
                  </a:ext>
                </a:extLst>
              </a:tr>
              <a:tr h="145891">
                <a:tc>
                  <a:txBody>
                    <a:bodyPr/>
                    <a:lstStyle/>
                    <a:p>
                      <a:pPr algn="l" fontAlgn="ctr"/>
                      <a:r>
                        <a:rPr lang="es-ES" sz="700" b="0" u="none" strike="noStrike" dirty="0">
                          <a:solidFill>
                            <a:srgbClr val="001746"/>
                          </a:solidFill>
                          <a:effectLst/>
                          <a:latin typeface="+mj-lt"/>
                        </a:rPr>
                        <a:t>Coste del riesgo</a:t>
                      </a: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0,18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-52,6%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0,51</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-17,1%</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0,31</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-58,1%</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0,12</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-56,4%</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0,61</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-26,1%</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3,58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312,6%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0,39</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19,1%</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r h="145891">
                <a:tc>
                  <a:txBody>
                    <a:bodyPr/>
                    <a:lstStyle/>
                    <a:p>
                      <a:pPr algn="l" fontAlgn="ctr"/>
                      <a:r>
                        <a:rPr lang="es-ES" sz="700" b="0" i="0" u="none" strike="noStrike" dirty="0">
                          <a:solidFill>
                            <a:srgbClr val="001746"/>
                          </a:solidFill>
                          <a:effectLst/>
                          <a:latin typeface="+mj-lt"/>
                        </a:rPr>
                        <a:t>Morosidad</a:t>
                      </a: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5,4</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-17,2%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5,8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-12,1%</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6,9</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-12,7%</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9,8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-9,3%</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7,7</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-0,0%</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14,6</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13,6%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4,0</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-2,9%</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0"/>
                  </a:ext>
                </a:extLst>
              </a:tr>
              <a:tr h="145891">
                <a:tc>
                  <a:txBody>
                    <a:bodyPr/>
                    <a:lstStyle/>
                    <a:p>
                      <a:pPr algn="l" fontAlgn="ctr"/>
                      <a:r>
                        <a:rPr lang="es-ES" sz="700" b="0" i="0" u="none" strike="noStrike">
                          <a:solidFill>
                            <a:srgbClr val="001746"/>
                          </a:solidFill>
                          <a:effectLst/>
                          <a:latin typeface="+mj-lt"/>
                        </a:rPr>
                        <a:t>Cobertura</a:t>
                      </a:r>
                      <a:endParaRPr lang="es-ES" sz="700" b="0" i="0" u="none" strike="noStrike" dirty="0">
                        <a:solidFill>
                          <a:srgbClr val="001746"/>
                        </a:solidFill>
                        <a:effectLst/>
                        <a:latin typeface="+mj-lt"/>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48,3</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0,4%</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53,0</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-10,2%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47,0</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-16,1%</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55,1</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-8,2%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51,5</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0,0%</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52,3</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-5,3%</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49,3</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17,3%</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1"/>
                  </a:ext>
                </a:extLst>
              </a:tr>
              <a:tr h="145891">
                <a:tc>
                  <a:txBody>
                    <a:bodyPr/>
                    <a:lstStyle/>
                    <a:p>
                      <a:pPr algn="l" fontAlgn="ctr"/>
                      <a:r>
                        <a:rPr lang="es-ES" sz="800" b="1" i="1" u="none" strike="noStrike" dirty="0">
                          <a:solidFill>
                            <a:srgbClr val="001746"/>
                          </a:solidFill>
                          <a:effectLst/>
                        </a:rPr>
                        <a:t>Liquidez</a:t>
                      </a:r>
                      <a:endParaRPr lang="es-ES" sz="800" b="1" i="1"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gridSpan="2">
                  <a:txBody>
                    <a:bodyPr/>
                    <a:lstStyle/>
                    <a:p>
                      <a:pPr algn="ctr" fontAlgn="ctr"/>
                      <a:r>
                        <a:rPr lang="es-ES" sz="700" b="1"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r>
                        <a:rPr lang="es-ES" sz="700" b="1"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r>
                        <a:rPr lang="es-ES" sz="700" b="1"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dirty="0">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r>
                        <a:rPr lang="es-ES" sz="700" b="1"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endParaRPr lang="es-ES" sz="800" b="1" i="0" u="none" strike="noStrike" dirty="0">
                        <a:solidFill>
                          <a:schemeClr val="tx2"/>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endParaRPr lang="es-ES" sz="800" b="1" i="0" u="none" strike="noStrike" dirty="0">
                        <a:solidFill>
                          <a:schemeClr val="tx2"/>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endParaRPr lang="es-ES" sz="800" b="1" i="0" u="none" strike="noStrike" dirty="0">
                        <a:solidFill>
                          <a:schemeClr val="tx2"/>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2"/>
                  </a:ext>
                </a:extLst>
              </a:tr>
              <a:tr h="145891">
                <a:tc>
                  <a:txBody>
                    <a:bodyPr/>
                    <a:lstStyle/>
                    <a:p>
                      <a:pPr algn="l" fontAlgn="ctr"/>
                      <a:r>
                        <a:rPr lang="es-ES" sz="700" b="0" u="none" strike="noStrike" dirty="0">
                          <a:solidFill>
                            <a:srgbClr val="001746"/>
                          </a:solidFill>
                          <a:effectLst/>
                        </a:rPr>
                        <a:t>Loan to </a:t>
                      </a:r>
                      <a:r>
                        <a:rPr lang="es-ES" sz="700" b="0" u="none" strike="noStrike" dirty="0" err="1">
                          <a:solidFill>
                            <a:srgbClr val="001746"/>
                          </a:solidFill>
                          <a:effectLst/>
                        </a:rPr>
                        <a:t>Deposit</a:t>
                      </a:r>
                      <a:endParaRPr lang="es-ES" sz="700" b="0"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86</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-2,6%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106</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4,2%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109</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-4,0%</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105</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-3,1%</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117</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-4,3%</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126</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3,9%</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120</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-10,7%</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45891">
                <a:tc>
                  <a:txBody>
                    <a:bodyPr/>
                    <a:lstStyle/>
                    <a:p>
                      <a:pPr algn="l" fontAlgn="ctr"/>
                      <a:r>
                        <a:rPr lang="es-ES" sz="800" b="1" i="1" u="none" strike="noStrike" dirty="0">
                          <a:solidFill>
                            <a:srgbClr val="001746"/>
                          </a:solidFill>
                          <a:effectLst/>
                        </a:rPr>
                        <a:t>Solvencia*</a:t>
                      </a:r>
                      <a:endParaRPr lang="es-ES" sz="800" b="1" i="1"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gridSpan="2">
                  <a:txBody>
                    <a:bodyPr/>
                    <a:lstStyle/>
                    <a:p>
                      <a:pPr algn="ctr" fontAlgn="ctr"/>
                      <a:r>
                        <a:rPr lang="es-ES" sz="700" b="1"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r>
                        <a:rPr lang="es-ES" sz="700" b="1"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r>
                        <a:rPr lang="es-ES" sz="700" b="1"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dirty="0">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r>
                        <a:rPr lang="es-ES" sz="700" b="1" i="0" u="none" strike="noStrike" dirty="0">
                          <a:solidFill>
                            <a:schemeClr val="tx1"/>
                          </a:solidFill>
                          <a:effectLst/>
                          <a:latin typeface="Arial" panose="020B0604020202020204"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endParaRPr lang="es-ES" sz="800" b="1" i="0" u="none" strike="noStrike" dirty="0">
                        <a:solidFill>
                          <a:schemeClr val="tx2"/>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endParaRPr lang="es-ES" sz="800" b="1" i="0" u="none" strike="noStrike" dirty="0">
                        <a:solidFill>
                          <a:schemeClr val="tx2"/>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tc gridSpan="2">
                  <a:txBody>
                    <a:bodyPr/>
                    <a:lstStyle/>
                    <a:p>
                      <a:pPr algn="ctr" fontAlgn="ctr"/>
                      <a:endParaRPr lang="es-ES" sz="800" b="1" i="0" u="none" strike="noStrike" dirty="0">
                        <a:solidFill>
                          <a:schemeClr val="tx2"/>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hMerge="1">
                  <a:txBody>
                    <a:bodyPr/>
                    <a:lstStyle/>
                    <a:p>
                      <a:pPr algn="ctr" fontAlgn="ctr"/>
                      <a:endParaRPr lang="es-ES" sz="700" b="1" i="0" u="none" strike="noStrike">
                        <a:solidFill>
                          <a:schemeClr val="tx1"/>
                        </a:solidFill>
                        <a:effectLst/>
                        <a:latin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4"/>
                  </a:ext>
                </a:extLst>
              </a:tr>
              <a:tr h="145891">
                <a:tc>
                  <a:txBody>
                    <a:bodyPr/>
                    <a:lstStyle/>
                    <a:p>
                      <a:pPr algn="l" fontAlgn="ctr"/>
                      <a:r>
                        <a:rPr lang="es-ES" sz="800" b="0" i="0" u="none" strike="noStrike" dirty="0">
                          <a:solidFill>
                            <a:schemeClr val="tx2"/>
                          </a:solidFill>
                          <a:effectLst/>
                          <a:latin typeface="Arial" panose="020B0604020202020204" pitchFamily="34" charset="0"/>
                        </a:rPr>
                        <a:t>CET1 </a:t>
                      </a:r>
                      <a:r>
                        <a:rPr lang="es-ES" sz="800" b="0" i="0" u="none" strike="noStrike" dirty="0" err="1">
                          <a:solidFill>
                            <a:schemeClr val="tx2"/>
                          </a:solidFill>
                          <a:effectLst/>
                          <a:latin typeface="Arial" panose="020B0604020202020204" pitchFamily="34" charset="0"/>
                        </a:rPr>
                        <a:t>phased</a:t>
                      </a:r>
                      <a:r>
                        <a:rPr lang="es-ES" sz="800" b="0" i="0" u="none" strike="noStrike" dirty="0">
                          <a:solidFill>
                            <a:schemeClr val="tx2"/>
                          </a:solidFill>
                          <a:effectLst/>
                          <a:latin typeface="Arial" panose="020B0604020202020204" pitchFamily="34" charset="0"/>
                        </a:rPr>
                        <a:t>-in</a:t>
                      </a: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12,5</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-0,2%</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12,2</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0,8%</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13,2</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3,9%</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14,7</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5,8%</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12,5</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9,0%</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12,1</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-7,6%</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11,8</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-0,3%</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145891">
                <a:tc>
                  <a:txBody>
                    <a:bodyPr/>
                    <a:lstStyle/>
                    <a:p>
                      <a:pPr algn="l" fontAlgn="ctr"/>
                      <a:r>
                        <a:rPr lang="es-ES" sz="800" b="0" i="0" u="none" strike="noStrike" dirty="0">
                          <a:solidFill>
                            <a:schemeClr val="tx2"/>
                          </a:solidFill>
                          <a:effectLst/>
                          <a:latin typeface="Arial" panose="020B0604020202020204" pitchFamily="34" charset="0"/>
                        </a:rPr>
                        <a:t>CET1 </a:t>
                      </a:r>
                      <a:r>
                        <a:rPr lang="es-ES" sz="800" b="0" i="0" u="none" strike="noStrike" dirty="0" err="1">
                          <a:solidFill>
                            <a:schemeClr val="tx2"/>
                          </a:solidFill>
                          <a:effectLst/>
                          <a:latin typeface="Arial" panose="020B0604020202020204" pitchFamily="34" charset="0"/>
                        </a:rPr>
                        <a:t>fully</a:t>
                      </a:r>
                      <a:r>
                        <a:rPr lang="es-ES" sz="800" b="0" i="0" u="none" strike="noStrike" dirty="0">
                          <a:solidFill>
                            <a:schemeClr val="tx2"/>
                          </a:solidFill>
                          <a:effectLst/>
                          <a:latin typeface="Arial" panose="020B0604020202020204" pitchFamily="34" charset="0"/>
                        </a:rPr>
                        <a:t> </a:t>
                      </a:r>
                      <a:r>
                        <a:rPr lang="es-ES" sz="800" b="0" i="0" u="none" strike="noStrike" dirty="0" err="1">
                          <a:solidFill>
                            <a:schemeClr val="tx2"/>
                          </a:solidFill>
                          <a:effectLst/>
                          <a:latin typeface="Arial" panose="020B0604020202020204" pitchFamily="34" charset="0"/>
                        </a:rPr>
                        <a:t>loaded</a:t>
                      </a:r>
                      <a:endParaRPr lang="es-ES" sz="800" b="0" i="0" u="none" strike="noStrike" dirty="0">
                        <a:solidFill>
                          <a:schemeClr val="tx2"/>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10,5</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4,5%</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10,1</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-1,9%</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12,4</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6,9%</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13,0</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6,2%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10,6</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-7,5%</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8,2</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-24,8%</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11,2</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-3,4%</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accent5">
                          <a:lumMod val="60000"/>
                          <a:lumOff val="40000"/>
                        </a:schemeClr>
                      </a:solidFill>
                      <a:prstDash val="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6"/>
                  </a:ext>
                </a:extLst>
              </a:tr>
              <a:tr h="145891">
                <a:tc>
                  <a:txBody>
                    <a:bodyPr/>
                    <a:lstStyle/>
                    <a:p>
                      <a:pPr algn="l" fontAlgn="ctr"/>
                      <a:r>
                        <a:rPr lang="es-ES" sz="800" b="0" i="0" u="none" strike="noStrike" dirty="0">
                          <a:solidFill>
                            <a:schemeClr val="tx2"/>
                          </a:solidFill>
                          <a:effectLst/>
                          <a:latin typeface="Arial" panose="020B0604020202020204" pitchFamily="34" charset="0"/>
                        </a:rPr>
                        <a:t>Apalancamiento</a:t>
                      </a: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7,9</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-3,7%</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7,2</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0,7%</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6,7</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2,6%</a:t>
                      </a:r>
                    </a:p>
                  </a:txBody>
                  <a:tcPr marL="0" marR="0" marT="0" marB="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6,5</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5,8%</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7,7</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0,0%</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7,7</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-0,2%</a:t>
                      </a:r>
                    </a:p>
                  </a:txBody>
                  <a:tcPr marL="0" marR="0" marT="0" marB="0" anchor="ctr">
                    <a:lnL w="6350" cap="flat" cmpd="sng" algn="ctr">
                      <a:solidFill>
                        <a:schemeClr val="accent5">
                          <a:lumMod val="60000"/>
                          <a:lumOff val="40000"/>
                        </a:schemeClr>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0" i="0" u="none" strike="noStrike" dirty="0">
                          <a:solidFill>
                            <a:schemeClr val="tx1"/>
                          </a:solidFill>
                          <a:effectLst/>
                          <a:latin typeface="Arial" panose="020B0604020202020204" pitchFamily="34" charset="0"/>
                        </a:rPr>
                        <a:t>5,9</a:t>
                      </a:r>
                    </a:p>
                  </a:txBody>
                  <a:tcPr marL="0" marR="0" marT="0" marB="0" anchor="ctr">
                    <a:lnL w="12700" cap="flat" cmpd="sng" algn="ctr">
                      <a:solidFill>
                        <a:schemeClr val="bg1"/>
                      </a:solidFill>
                      <a:prstDash val="solid"/>
                      <a:round/>
                      <a:headEnd type="none" w="med" len="med"/>
                      <a:tailEnd type="none" w="med" len="med"/>
                    </a:lnL>
                    <a:lnR w="6350" cap="flat" cmpd="sng" algn="ctr">
                      <a:solidFill>
                        <a:schemeClr val="accent5">
                          <a:lumMod val="60000"/>
                          <a:lumOff val="40000"/>
                        </a:schemeClr>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20000"/>
                        <a:lumOff val="80000"/>
                      </a:schemeClr>
                    </a:solidFill>
                  </a:tcPr>
                </a:tc>
                <a:tc>
                  <a:txBody>
                    <a:bodyPr/>
                    <a:lstStyle/>
                    <a:p>
                      <a:pPr algn="ctr" fontAlgn="ctr"/>
                      <a:r>
                        <a:rPr lang="es-ES" sz="700" b="1" i="0" u="none" strike="noStrike" dirty="0">
                          <a:solidFill>
                            <a:schemeClr val="tx1"/>
                          </a:solidFill>
                          <a:effectLst/>
                          <a:latin typeface="Arial" panose="020B0604020202020204" pitchFamily="34" charset="0"/>
                        </a:rPr>
                        <a:t>-1,1%</a:t>
                      </a:r>
                    </a:p>
                  </a:txBody>
                  <a:tcPr marL="0" marR="0" marT="0" marB="0" anchor="ctr">
                    <a:lnL w="6350" cap="flat" cmpd="sng" algn="ctr">
                      <a:solidFill>
                        <a:schemeClr val="accent5">
                          <a:lumMod val="60000"/>
                          <a:lumOff val="40000"/>
                        </a:schemeClr>
                      </a:solidFill>
                      <a:prstDash val="dash"/>
                      <a:round/>
                      <a:headEnd type="none" w="med" len="med"/>
                      <a:tailEnd type="none" w="med" len="med"/>
                    </a:lnL>
                    <a:lnR w="6350" cap="flat" cmpd="sng" algn="ctr">
                      <a:solidFill>
                        <a:schemeClr val="bg1"/>
                      </a:solidFill>
                      <a:prstDash val="dash"/>
                      <a:round/>
                      <a:headEnd type="none" w="med" len="med"/>
                      <a:tailEnd type="none" w="med" len="med"/>
                    </a:lnR>
                    <a:lnT w="6350" cap="flat" cmpd="sng" algn="ctr">
                      <a:solidFill>
                        <a:schemeClr val="accent5">
                          <a:lumMod val="60000"/>
                          <a:lumOff val="40000"/>
                        </a:schemeClr>
                      </a:solidFill>
                      <a:prstDash val="dash"/>
                      <a:round/>
                      <a:headEnd type="none" w="med" len="med"/>
                      <a:tailEnd type="none" w="med" len="med"/>
                    </a:lnT>
                    <a:lnB w="6350" cap="flat" cmpd="sng" algn="ctr">
                      <a:solidFill>
                        <a:schemeClr val="bg1"/>
                      </a:solidFill>
                      <a:prstDash val="dash"/>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7"/>
                  </a:ext>
                </a:extLst>
              </a:tr>
            </a:tbl>
          </a:graphicData>
        </a:graphic>
      </p:graphicFrame>
      <p:sp>
        <p:nvSpPr>
          <p:cNvPr id="47" name="CuadroTexto 46"/>
          <p:cNvSpPr txBox="1"/>
          <p:nvPr/>
        </p:nvSpPr>
        <p:spPr>
          <a:xfrm>
            <a:off x="221400" y="9290883"/>
            <a:ext cx="4373316" cy="200055"/>
          </a:xfrm>
          <a:prstGeom prst="rect">
            <a:avLst/>
          </a:prstGeom>
          <a:noFill/>
        </p:spPr>
        <p:txBody>
          <a:bodyPr wrap="square" rtlCol="0">
            <a:spAutoFit/>
          </a:bodyPr>
          <a:lstStyle/>
          <a:p>
            <a:r>
              <a:rPr lang="es-ES" sz="700" dirty="0"/>
              <a:t>(*) Para el ROE y las ratios de solvencia, las cifras de Santander y BBVA son a nivel grupo</a:t>
            </a:r>
          </a:p>
        </p:txBody>
      </p:sp>
      <p:pic>
        <p:nvPicPr>
          <p:cNvPr id="48" name="Imagen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876" y="6494206"/>
            <a:ext cx="632965" cy="177232"/>
          </a:xfrm>
          <a:prstGeom prst="rect">
            <a:avLst/>
          </a:prstGeom>
        </p:spPr>
      </p:pic>
      <p:pic>
        <p:nvPicPr>
          <p:cNvPr id="49" name="Imagen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0673" y="6506038"/>
            <a:ext cx="584229" cy="153568"/>
          </a:xfrm>
          <a:prstGeom prst="rect">
            <a:avLst/>
          </a:prstGeom>
        </p:spPr>
      </p:pic>
      <p:pic>
        <p:nvPicPr>
          <p:cNvPr id="50" name="Imagen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9030" y="6516702"/>
            <a:ext cx="688119" cy="132241"/>
          </a:xfrm>
          <a:prstGeom prst="rect">
            <a:avLst/>
          </a:prstGeom>
        </p:spPr>
      </p:pic>
      <p:pic>
        <p:nvPicPr>
          <p:cNvPr id="51" name="Imagen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4924" y="6491277"/>
            <a:ext cx="523112" cy="183090"/>
          </a:xfrm>
          <a:prstGeom prst="rect">
            <a:avLst/>
          </a:prstGeom>
        </p:spPr>
      </p:pic>
      <p:pic>
        <p:nvPicPr>
          <p:cNvPr id="52" name="Imagen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9122" y="6524684"/>
            <a:ext cx="696262" cy="116277"/>
          </a:xfrm>
          <a:prstGeom prst="rect">
            <a:avLst/>
          </a:prstGeom>
        </p:spPr>
      </p:pic>
      <p:pic>
        <p:nvPicPr>
          <p:cNvPr id="53" name="Imagen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2891" y="6493481"/>
            <a:ext cx="575423" cy="178682"/>
          </a:xfrm>
          <a:prstGeom prst="rect">
            <a:avLst/>
          </a:prstGeom>
        </p:spPr>
      </p:pic>
      <p:pic>
        <p:nvPicPr>
          <p:cNvPr id="54" name="Imagen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5892" y="6510488"/>
            <a:ext cx="648115" cy="144668"/>
          </a:xfrm>
          <a:prstGeom prst="rect">
            <a:avLst/>
          </a:prstGeom>
        </p:spPr>
      </p:pic>
      <p:sp>
        <p:nvSpPr>
          <p:cNvPr id="55" name="Rectángulo redondeado 54"/>
          <p:cNvSpPr/>
          <p:nvPr/>
        </p:nvSpPr>
        <p:spPr>
          <a:xfrm>
            <a:off x="299668" y="8134649"/>
            <a:ext cx="1042504"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Rectángulo redondeado 56"/>
          <p:cNvSpPr/>
          <p:nvPr/>
        </p:nvSpPr>
        <p:spPr>
          <a:xfrm>
            <a:off x="299668" y="7110232"/>
            <a:ext cx="1042504" cy="107462"/>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Rectángulo redondeado 57"/>
          <p:cNvSpPr/>
          <p:nvPr/>
        </p:nvSpPr>
        <p:spPr>
          <a:xfrm>
            <a:off x="299668" y="7264776"/>
            <a:ext cx="1042504" cy="107462"/>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Rectángulo redondeado 59"/>
          <p:cNvSpPr/>
          <p:nvPr/>
        </p:nvSpPr>
        <p:spPr>
          <a:xfrm>
            <a:off x="299668" y="8575320"/>
            <a:ext cx="1042504"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Rectángulo redondeado 60"/>
          <p:cNvSpPr/>
          <p:nvPr/>
        </p:nvSpPr>
        <p:spPr>
          <a:xfrm>
            <a:off x="299668" y="8866150"/>
            <a:ext cx="1042504"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Rectángulo redondeado 61"/>
          <p:cNvSpPr/>
          <p:nvPr/>
        </p:nvSpPr>
        <p:spPr>
          <a:xfrm>
            <a:off x="299668" y="9016169"/>
            <a:ext cx="1042504"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redondeado 24"/>
          <p:cNvSpPr/>
          <p:nvPr/>
        </p:nvSpPr>
        <p:spPr>
          <a:xfrm>
            <a:off x="5528759" y="7117570"/>
            <a:ext cx="350363" cy="107462"/>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redondeado 26"/>
          <p:cNvSpPr/>
          <p:nvPr/>
        </p:nvSpPr>
        <p:spPr>
          <a:xfrm>
            <a:off x="4118551" y="7264776"/>
            <a:ext cx="350363" cy="107462"/>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redondeado 27"/>
          <p:cNvSpPr/>
          <p:nvPr/>
        </p:nvSpPr>
        <p:spPr>
          <a:xfrm>
            <a:off x="5531106" y="7264776"/>
            <a:ext cx="350363" cy="107462"/>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redondeado 28"/>
          <p:cNvSpPr/>
          <p:nvPr/>
        </p:nvSpPr>
        <p:spPr>
          <a:xfrm>
            <a:off x="299668" y="7552849"/>
            <a:ext cx="1042504"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redondeado 29"/>
          <p:cNvSpPr/>
          <p:nvPr/>
        </p:nvSpPr>
        <p:spPr>
          <a:xfrm>
            <a:off x="5521997" y="7553968"/>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redondeado 31"/>
          <p:cNvSpPr/>
          <p:nvPr/>
        </p:nvSpPr>
        <p:spPr>
          <a:xfrm>
            <a:off x="4823887" y="7546348"/>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redondeado 32"/>
          <p:cNvSpPr/>
          <p:nvPr/>
        </p:nvSpPr>
        <p:spPr>
          <a:xfrm>
            <a:off x="2011246" y="8134649"/>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redondeado 33"/>
          <p:cNvSpPr/>
          <p:nvPr/>
        </p:nvSpPr>
        <p:spPr>
          <a:xfrm>
            <a:off x="3425824" y="8134649"/>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redondeado 34"/>
          <p:cNvSpPr/>
          <p:nvPr/>
        </p:nvSpPr>
        <p:spPr>
          <a:xfrm>
            <a:off x="4135520" y="8134649"/>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redondeado 35"/>
          <p:cNvSpPr/>
          <p:nvPr/>
        </p:nvSpPr>
        <p:spPr>
          <a:xfrm>
            <a:off x="299668" y="7991126"/>
            <a:ext cx="1042504"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redondeado 36"/>
          <p:cNvSpPr/>
          <p:nvPr/>
        </p:nvSpPr>
        <p:spPr>
          <a:xfrm>
            <a:off x="2011246" y="7991126"/>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redondeado 38"/>
          <p:cNvSpPr/>
          <p:nvPr/>
        </p:nvSpPr>
        <p:spPr>
          <a:xfrm>
            <a:off x="3425824" y="7991126"/>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ctángulo redondeado 39"/>
          <p:cNvSpPr/>
          <p:nvPr/>
        </p:nvSpPr>
        <p:spPr>
          <a:xfrm>
            <a:off x="4135520" y="7991126"/>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redondeado 40"/>
          <p:cNvSpPr/>
          <p:nvPr/>
        </p:nvSpPr>
        <p:spPr>
          <a:xfrm>
            <a:off x="4823887" y="7991126"/>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67" name="Gráfico 66"/>
          <p:cNvGraphicFramePr>
            <a:graphicFrameLocks/>
          </p:cNvGraphicFramePr>
          <p:nvPr>
            <p:extLst>
              <p:ext uri="{D42A27DB-BD31-4B8C-83A1-F6EECF244321}">
                <p14:modId xmlns:p14="http://schemas.microsoft.com/office/powerpoint/2010/main" val="3054876584"/>
              </p:ext>
            </p:extLst>
          </p:nvPr>
        </p:nvGraphicFramePr>
        <p:xfrm>
          <a:off x="2717837" y="3554155"/>
          <a:ext cx="4049782" cy="2556523"/>
        </p:xfrm>
        <a:graphic>
          <a:graphicData uri="http://schemas.openxmlformats.org/drawingml/2006/chart">
            <c:chart xmlns:c="http://schemas.openxmlformats.org/drawingml/2006/chart" xmlns:r="http://schemas.openxmlformats.org/officeDocument/2006/relationships" r:id="rId9"/>
          </a:graphicData>
        </a:graphic>
      </p:graphicFrame>
      <p:sp>
        <p:nvSpPr>
          <p:cNvPr id="68" name="Rectángulo 67"/>
          <p:cNvSpPr/>
          <p:nvPr/>
        </p:nvSpPr>
        <p:spPr>
          <a:xfrm>
            <a:off x="2335313" y="6376165"/>
            <a:ext cx="44884" cy="230832"/>
          </a:xfrm>
          <a:prstGeom prst="rect">
            <a:avLst/>
          </a:prstGeom>
        </p:spPr>
        <p:txBody>
          <a:bodyPr wrap="none" lIns="0" rIns="0">
            <a:spAutoFit/>
          </a:bodyPr>
          <a:lstStyle/>
          <a:p>
            <a:pPr algn="ctr"/>
            <a:r>
              <a:rPr lang="es-ES" sz="900" b="1" dirty="0">
                <a:solidFill>
                  <a:schemeClr val="tx2"/>
                </a:solidFill>
              </a:rPr>
              <a:t>*</a:t>
            </a:r>
            <a:endParaRPr lang="es-ES" sz="900" dirty="0"/>
          </a:p>
        </p:txBody>
      </p:sp>
      <p:sp>
        <p:nvSpPr>
          <p:cNvPr id="69" name="Rectángulo 68"/>
          <p:cNvSpPr/>
          <p:nvPr/>
        </p:nvSpPr>
        <p:spPr>
          <a:xfrm>
            <a:off x="2996520" y="6376165"/>
            <a:ext cx="44884" cy="230832"/>
          </a:xfrm>
          <a:prstGeom prst="rect">
            <a:avLst/>
          </a:prstGeom>
        </p:spPr>
        <p:txBody>
          <a:bodyPr wrap="none" lIns="0" rIns="0">
            <a:spAutoFit/>
          </a:bodyPr>
          <a:lstStyle/>
          <a:p>
            <a:pPr algn="ctr"/>
            <a:r>
              <a:rPr lang="es-ES" sz="900" b="1" dirty="0">
                <a:solidFill>
                  <a:schemeClr val="tx2"/>
                </a:solidFill>
              </a:rPr>
              <a:t>*</a:t>
            </a:r>
            <a:endParaRPr lang="es-ES" sz="900" dirty="0"/>
          </a:p>
        </p:txBody>
      </p:sp>
      <p:sp>
        <p:nvSpPr>
          <p:cNvPr id="70" name="Rectángulo redondeado 69"/>
          <p:cNvSpPr/>
          <p:nvPr/>
        </p:nvSpPr>
        <p:spPr>
          <a:xfrm>
            <a:off x="4115227" y="7546348"/>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Rectángulo redondeado 70"/>
          <p:cNvSpPr/>
          <p:nvPr/>
        </p:nvSpPr>
        <p:spPr>
          <a:xfrm>
            <a:off x="5521997" y="7991126"/>
            <a:ext cx="350363" cy="107462"/>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Rectángulo redondeado 71"/>
          <p:cNvSpPr/>
          <p:nvPr/>
        </p:nvSpPr>
        <p:spPr>
          <a:xfrm>
            <a:off x="2715136" y="8134649"/>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Rectángulo redondeado 73"/>
          <p:cNvSpPr/>
          <p:nvPr/>
        </p:nvSpPr>
        <p:spPr>
          <a:xfrm>
            <a:off x="4118551" y="7110232"/>
            <a:ext cx="350363" cy="107462"/>
          </a:xfrm>
          <a:prstGeom prst="round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Rectángulo redondeado 74"/>
          <p:cNvSpPr/>
          <p:nvPr/>
        </p:nvSpPr>
        <p:spPr>
          <a:xfrm>
            <a:off x="3425824" y="7113562"/>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Rectángulo redondeado 75"/>
          <p:cNvSpPr/>
          <p:nvPr/>
        </p:nvSpPr>
        <p:spPr>
          <a:xfrm>
            <a:off x="3425824" y="7264776"/>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7" name="Rectángulo redondeado 76"/>
          <p:cNvSpPr/>
          <p:nvPr/>
        </p:nvSpPr>
        <p:spPr>
          <a:xfrm>
            <a:off x="2708904" y="7264776"/>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8" name="Rectángulo redondeado 77"/>
          <p:cNvSpPr/>
          <p:nvPr/>
        </p:nvSpPr>
        <p:spPr>
          <a:xfrm>
            <a:off x="4465590" y="8866150"/>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Rectángulo redondeado 78"/>
          <p:cNvSpPr/>
          <p:nvPr/>
        </p:nvSpPr>
        <p:spPr>
          <a:xfrm>
            <a:off x="3776187" y="8866150"/>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Rectángulo redondeado 79"/>
          <p:cNvSpPr/>
          <p:nvPr/>
        </p:nvSpPr>
        <p:spPr>
          <a:xfrm>
            <a:off x="3060813" y="8866150"/>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Rectángulo redondeado 80"/>
          <p:cNvSpPr/>
          <p:nvPr/>
        </p:nvSpPr>
        <p:spPr>
          <a:xfrm>
            <a:off x="1676888" y="8866150"/>
            <a:ext cx="350363" cy="107462"/>
          </a:xfrm>
          <a:prstGeom prst="round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4284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redondeado 30"/>
          <p:cNvSpPr/>
          <p:nvPr/>
        </p:nvSpPr>
        <p:spPr>
          <a:xfrm rot="5400000">
            <a:off x="-1966184" y="4897660"/>
            <a:ext cx="4124049" cy="11068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s-ES" sz="800" dirty="0">
                <a:solidFill>
                  <a:schemeClr val="bg2"/>
                </a:solidFill>
                <a:latin typeface="Source Sans Pro" panose="020B0503030403020204" pitchFamily="34" charset="0"/>
              </a:rPr>
              <a:t>Información confidencial propiedad de Neovantas. Uso exclusivamente interno.</a:t>
            </a:r>
          </a:p>
        </p:txBody>
      </p:sp>
      <p:sp>
        <p:nvSpPr>
          <p:cNvPr id="64" name="Rectángulo redondeado 63"/>
          <p:cNvSpPr/>
          <p:nvPr/>
        </p:nvSpPr>
        <p:spPr>
          <a:xfrm>
            <a:off x="180029" y="114301"/>
            <a:ext cx="6497942" cy="40873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300"/>
              </a:spcBef>
              <a:spcAft>
                <a:spcPts val="600"/>
              </a:spcAft>
              <a:buClr>
                <a:schemeClr val="accent2"/>
              </a:buClr>
            </a:pPr>
            <a:r>
              <a:rPr lang="es-ES" sz="1000" b="1" dirty="0">
                <a:solidFill>
                  <a:schemeClr val="accent2"/>
                </a:solidFill>
                <a:latin typeface="+mj-lt"/>
              </a:rPr>
              <a:t>ROA </a:t>
            </a:r>
            <a:r>
              <a:rPr lang="es-ES" sz="900" dirty="0">
                <a:solidFill>
                  <a:schemeClr val="accent2"/>
                </a:solidFill>
                <a:latin typeface="+mj-lt"/>
              </a:rPr>
              <a:t>(</a:t>
            </a:r>
            <a:r>
              <a:rPr lang="es-ES" sz="900" dirty="0" err="1">
                <a:solidFill>
                  <a:schemeClr val="accent2"/>
                </a:solidFill>
                <a:latin typeface="+mj-lt"/>
              </a:rPr>
              <a:t>Return</a:t>
            </a:r>
            <a:r>
              <a:rPr lang="es-ES" sz="900" dirty="0">
                <a:solidFill>
                  <a:schemeClr val="accent2"/>
                </a:solidFill>
                <a:latin typeface="+mj-lt"/>
              </a:rPr>
              <a:t> </a:t>
            </a:r>
            <a:r>
              <a:rPr lang="es-ES" sz="900" dirty="0" err="1">
                <a:solidFill>
                  <a:schemeClr val="accent2"/>
                </a:solidFill>
                <a:latin typeface="+mj-lt"/>
              </a:rPr>
              <a:t>on</a:t>
            </a:r>
            <a:r>
              <a:rPr lang="es-ES" sz="900" dirty="0">
                <a:solidFill>
                  <a:schemeClr val="accent2"/>
                </a:solidFill>
                <a:latin typeface="+mj-lt"/>
              </a:rPr>
              <a:t> </a:t>
            </a:r>
            <a:r>
              <a:rPr lang="es-ES" sz="900" dirty="0" err="1">
                <a:solidFill>
                  <a:schemeClr val="accent2"/>
                </a:solidFill>
                <a:latin typeface="+mj-lt"/>
              </a:rPr>
              <a:t>Assets</a:t>
            </a:r>
            <a:r>
              <a:rPr lang="es-ES" sz="900" dirty="0">
                <a:solidFill>
                  <a:schemeClr val="accent2"/>
                </a:solidFill>
                <a:latin typeface="+mj-lt"/>
              </a:rPr>
              <a:t>)</a:t>
            </a:r>
            <a:endParaRPr lang="es-ES" sz="1000" b="1" dirty="0">
              <a:solidFill>
                <a:schemeClr val="accent2"/>
              </a:solidFill>
              <a:latin typeface="+mj-lt"/>
            </a:endParaRPr>
          </a:p>
          <a:p>
            <a:pPr marL="180975" indent="-180975" algn="just">
              <a:buClr>
                <a:schemeClr val="accent2"/>
              </a:buClr>
              <a:buFont typeface="Arial" panose="020B0604020202020204" pitchFamily="34" charset="0"/>
              <a:buChar char="˃"/>
            </a:pPr>
            <a:r>
              <a:rPr lang="es-ES" sz="900" dirty="0">
                <a:solidFill>
                  <a:schemeClr val="tx1"/>
                </a:solidFill>
              </a:rPr>
              <a:t>Destaca el </a:t>
            </a:r>
            <a:r>
              <a:rPr lang="es-ES" sz="900" b="1" dirty="0">
                <a:solidFill>
                  <a:schemeClr val="tx1"/>
                </a:solidFill>
              </a:rPr>
              <a:t>mal comportamiento</a:t>
            </a:r>
            <a:r>
              <a:rPr lang="es-ES" sz="900" dirty="0">
                <a:solidFill>
                  <a:schemeClr val="tx1"/>
                </a:solidFill>
              </a:rPr>
              <a:t>, comparado con 2015, de casi todas las entidades; </a:t>
            </a:r>
            <a:r>
              <a:rPr lang="es-ES" sz="900" b="1" dirty="0">
                <a:solidFill>
                  <a:schemeClr val="tx1"/>
                </a:solidFill>
              </a:rPr>
              <a:t>Popular</a:t>
            </a:r>
            <a:r>
              <a:rPr lang="es-ES" sz="900" dirty="0">
                <a:solidFill>
                  <a:schemeClr val="tx1"/>
                </a:solidFill>
              </a:rPr>
              <a:t> (</a:t>
            </a:r>
            <a:r>
              <a:rPr lang="es-ES" sz="900" b="1" i="1" dirty="0">
                <a:solidFill>
                  <a:schemeClr val="tx1"/>
                </a:solidFill>
              </a:rPr>
              <a:t>-4577% i.a</a:t>
            </a:r>
            <a:r>
              <a:rPr lang="es-ES" sz="900" dirty="0">
                <a:solidFill>
                  <a:schemeClr val="tx1"/>
                </a:solidFill>
              </a:rPr>
              <a:t>), </a:t>
            </a:r>
            <a:r>
              <a:rPr lang="es-ES" sz="900" b="1" dirty="0">
                <a:solidFill>
                  <a:schemeClr val="tx1"/>
                </a:solidFill>
              </a:rPr>
              <a:t>Bankia</a:t>
            </a:r>
            <a:r>
              <a:rPr lang="es-ES" sz="900" dirty="0">
                <a:solidFill>
                  <a:schemeClr val="tx1"/>
                </a:solidFill>
              </a:rPr>
              <a:t>            (</a:t>
            </a:r>
            <a:r>
              <a:rPr lang="es-ES" sz="900" b="1" i="1" dirty="0">
                <a:solidFill>
                  <a:schemeClr val="tx1"/>
                </a:solidFill>
              </a:rPr>
              <a:t>-24,3% i.a.</a:t>
            </a:r>
            <a:r>
              <a:rPr lang="es-ES" sz="900" dirty="0">
                <a:solidFill>
                  <a:schemeClr val="tx1"/>
                </a:solidFill>
              </a:rPr>
              <a:t>), </a:t>
            </a:r>
            <a:r>
              <a:rPr lang="es-ES" sz="900" b="1" dirty="0">
                <a:solidFill>
                  <a:schemeClr val="tx1"/>
                </a:solidFill>
              </a:rPr>
              <a:t>BBVA Esp.</a:t>
            </a:r>
            <a:r>
              <a:rPr lang="es-ES" sz="900" dirty="0">
                <a:solidFill>
                  <a:schemeClr val="tx1"/>
                </a:solidFill>
              </a:rPr>
              <a:t> </a:t>
            </a:r>
            <a:r>
              <a:rPr lang="es-ES" sz="900" b="1" i="1" dirty="0">
                <a:solidFill>
                  <a:schemeClr val="tx1"/>
                </a:solidFill>
              </a:rPr>
              <a:t>(-16,2% i.a</a:t>
            </a:r>
            <a:r>
              <a:rPr lang="es-ES" sz="900" i="1" dirty="0">
                <a:solidFill>
                  <a:schemeClr val="tx1"/>
                </a:solidFill>
              </a:rPr>
              <a:t>), </a:t>
            </a:r>
            <a:r>
              <a:rPr lang="es-ES" sz="900" b="1" dirty="0">
                <a:solidFill>
                  <a:schemeClr val="tx1"/>
                </a:solidFill>
              </a:rPr>
              <a:t>Sabadell </a:t>
            </a:r>
            <a:r>
              <a:rPr lang="es-ES" sz="900" b="1" i="1" dirty="0">
                <a:solidFill>
                  <a:schemeClr val="tx1"/>
                </a:solidFill>
              </a:rPr>
              <a:t>(-5,2% i.a.)</a:t>
            </a:r>
            <a:r>
              <a:rPr lang="es-ES" sz="900" i="1" dirty="0">
                <a:solidFill>
                  <a:schemeClr val="tx1"/>
                </a:solidFill>
              </a:rPr>
              <a:t> </a:t>
            </a:r>
            <a:r>
              <a:rPr lang="es-ES" sz="900" dirty="0">
                <a:solidFill>
                  <a:schemeClr val="tx1"/>
                </a:solidFill>
              </a:rPr>
              <a:t>y </a:t>
            </a:r>
            <a:r>
              <a:rPr lang="es-ES" sz="900" b="1" dirty="0">
                <a:solidFill>
                  <a:schemeClr val="tx1"/>
                </a:solidFill>
              </a:rPr>
              <a:t>Santander </a:t>
            </a:r>
            <a:r>
              <a:rPr lang="es-ES" sz="900" b="1" i="1" dirty="0">
                <a:solidFill>
                  <a:schemeClr val="tx1"/>
                </a:solidFill>
              </a:rPr>
              <a:t>(-6,7 i.a.)</a:t>
            </a:r>
            <a:r>
              <a:rPr lang="es-ES" sz="900" i="1" dirty="0">
                <a:solidFill>
                  <a:schemeClr val="tx1"/>
                </a:solidFill>
              </a:rPr>
              <a:t>.</a:t>
            </a:r>
            <a:r>
              <a:rPr lang="es-ES" sz="900" dirty="0">
                <a:solidFill>
                  <a:schemeClr val="tx1"/>
                </a:solidFill>
              </a:rPr>
              <a:t> Haciendo que las inversiones en activos sean mucho menos productivas durante este 2016. Tan solo </a:t>
            </a:r>
            <a:r>
              <a:rPr lang="es-ES" sz="900" b="1" dirty="0">
                <a:solidFill>
                  <a:schemeClr val="tx1"/>
                </a:solidFill>
              </a:rPr>
              <a:t>CaixaBank </a:t>
            </a:r>
            <a:r>
              <a:rPr lang="es-ES" sz="900" i="1" dirty="0">
                <a:solidFill>
                  <a:schemeClr val="tx1"/>
                </a:solidFill>
              </a:rPr>
              <a:t>(</a:t>
            </a:r>
            <a:r>
              <a:rPr lang="es-ES" sz="900" b="1" i="1" dirty="0">
                <a:solidFill>
                  <a:schemeClr val="tx1"/>
                </a:solidFill>
              </a:rPr>
              <a:t>137,8% i.a.</a:t>
            </a:r>
            <a:r>
              <a:rPr lang="es-ES" sz="900" i="1" dirty="0">
                <a:solidFill>
                  <a:schemeClr val="tx1"/>
                </a:solidFill>
              </a:rPr>
              <a:t>) </a:t>
            </a:r>
            <a:r>
              <a:rPr lang="es-ES" sz="900" dirty="0">
                <a:solidFill>
                  <a:schemeClr val="tx1"/>
                </a:solidFill>
              </a:rPr>
              <a:t>presenta datos positivos.</a:t>
            </a:r>
          </a:p>
          <a:p>
            <a:pPr algn="just">
              <a:spcBef>
                <a:spcPts val="300"/>
              </a:spcBef>
              <a:spcAft>
                <a:spcPts val="600"/>
              </a:spcAft>
              <a:buClr>
                <a:schemeClr val="accent2"/>
              </a:buClr>
            </a:pPr>
            <a:r>
              <a:rPr lang="es-ES" sz="1000" b="1" dirty="0">
                <a:solidFill>
                  <a:schemeClr val="accent2"/>
                </a:solidFill>
                <a:latin typeface="+mj-lt"/>
              </a:rPr>
              <a:t>ROE </a:t>
            </a:r>
            <a:r>
              <a:rPr lang="es-ES" sz="900" dirty="0">
                <a:solidFill>
                  <a:schemeClr val="accent2"/>
                </a:solidFill>
                <a:latin typeface="+mj-lt"/>
              </a:rPr>
              <a:t>(</a:t>
            </a:r>
            <a:r>
              <a:rPr lang="es-ES" sz="900" dirty="0" err="1">
                <a:solidFill>
                  <a:schemeClr val="accent2"/>
                </a:solidFill>
                <a:latin typeface="+mj-lt"/>
              </a:rPr>
              <a:t>Return</a:t>
            </a:r>
            <a:r>
              <a:rPr lang="es-ES" sz="900" dirty="0">
                <a:solidFill>
                  <a:schemeClr val="accent2"/>
                </a:solidFill>
                <a:latin typeface="+mj-lt"/>
              </a:rPr>
              <a:t> </a:t>
            </a:r>
            <a:r>
              <a:rPr lang="es-ES" sz="900" dirty="0" err="1">
                <a:solidFill>
                  <a:schemeClr val="accent2"/>
                </a:solidFill>
                <a:latin typeface="+mj-lt"/>
              </a:rPr>
              <a:t>on</a:t>
            </a:r>
            <a:r>
              <a:rPr lang="es-ES" sz="900" dirty="0">
                <a:solidFill>
                  <a:schemeClr val="accent2"/>
                </a:solidFill>
                <a:latin typeface="+mj-lt"/>
              </a:rPr>
              <a:t> </a:t>
            </a:r>
            <a:r>
              <a:rPr lang="es-ES" sz="900" dirty="0" err="1">
                <a:solidFill>
                  <a:schemeClr val="accent2"/>
                </a:solidFill>
                <a:latin typeface="+mj-lt"/>
              </a:rPr>
              <a:t>Equity</a:t>
            </a:r>
            <a:r>
              <a:rPr lang="es-ES" sz="900" dirty="0">
                <a:solidFill>
                  <a:schemeClr val="accent2"/>
                </a:solidFill>
                <a:latin typeface="+mj-lt"/>
              </a:rPr>
              <a:t>)</a:t>
            </a:r>
            <a:endParaRPr lang="es-ES" sz="1000" b="1" dirty="0">
              <a:solidFill>
                <a:schemeClr val="accent2"/>
              </a:solidFill>
              <a:latin typeface="+mj-lt"/>
            </a:endParaRPr>
          </a:p>
          <a:p>
            <a:pPr marL="180975" indent="-180975" algn="just">
              <a:buClr>
                <a:schemeClr val="accent2"/>
              </a:buClr>
              <a:buFont typeface="Arial" panose="020B0604020202020204" pitchFamily="34" charset="0"/>
              <a:buChar char="˃"/>
            </a:pPr>
            <a:r>
              <a:rPr lang="es-ES" sz="900" dirty="0">
                <a:solidFill>
                  <a:schemeClr val="tx1"/>
                </a:solidFill>
              </a:rPr>
              <a:t>Durante este 2016, las rentabilidades de los accionistas en relación a los posibles beneficios futuros, han </a:t>
            </a:r>
            <a:r>
              <a:rPr lang="es-ES" sz="900" b="1" dirty="0">
                <a:solidFill>
                  <a:schemeClr val="tx1"/>
                </a:solidFill>
              </a:rPr>
              <a:t>aumentado</a:t>
            </a:r>
            <a:r>
              <a:rPr lang="es-ES" sz="900" dirty="0">
                <a:solidFill>
                  <a:schemeClr val="tx1"/>
                </a:solidFill>
              </a:rPr>
              <a:t> </a:t>
            </a:r>
            <a:r>
              <a:rPr lang="es-ES" sz="900" b="1" dirty="0">
                <a:solidFill>
                  <a:schemeClr val="tx1"/>
                </a:solidFill>
              </a:rPr>
              <a:t>respecto a 2015</a:t>
            </a:r>
            <a:r>
              <a:rPr lang="es-ES" sz="900" dirty="0">
                <a:solidFill>
                  <a:schemeClr val="tx1"/>
                </a:solidFill>
              </a:rPr>
              <a:t>. Esto hace que el apetito por invertir en entidades como </a:t>
            </a:r>
            <a:r>
              <a:rPr lang="es-ES" sz="900" b="1" dirty="0">
                <a:solidFill>
                  <a:schemeClr val="tx1"/>
                </a:solidFill>
              </a:rPr>
              <a:t>Popular</a:t>
            </a:r>
            <a:r>
              <a:rPr lang="es-ES" sz="900" dirty="0">
                <a:solidFill>
                  <a:schemeClr val="tx1"/>
                </a:solidFill>
              </a:rPr>
              <a:t>, </a:t>
            </a:r>
            <a:r>
              <a:rPr lang="es-ES" sz="900" b="1" dirty="0">
                <a:solidFill>
                  <a:schemeClr val="tx1"/>
                </a:solidFill>
              </a:rPr>
              <a:t>Sabadell</a:t>
            </a:r>
            <a:r>
              <a:rPr lang="es-ES" sz="900" dirty="0">
                <a:solidFill>
                  <a:schemeClr val="tx1"/>
                </a:solidFill>
              </a:rPr>
              <a:t>,  </a:t>
            </a:r>
            <a:r>
              <a:rPr lang="es-ES" sz="900" b="1" dirty="0">
                <a:solidFill>
                  <a:schemeClr val="tx1"/>
                </a:solidFill>
              </a:rPr>
              <a:t>Bankia</a:t>
            </a:r>
            <a:r>
              <a:rPr lang="es-ES" sz="900" dirty="0">
                <a:solidFill>
                  <a:schemeClr val="tx1"/>
                </a:solidFill>
              </a:rPr>
              <a:t> o </a:t>
            </a:r>
            <a:r>
              <a:rPr lang="es-ES" sz="900" b="1" dirty="0">
                <a:solidFill>
                  <a:schemeClr val="tx1"/>
                </a:solidFill>
              </a:rPr>
              <a:t>Santander </a:t>
            </a:r>
            <a:r>
              <a:rPr lang="es-ES" sz="900" dirty="0">
                <a:solidFill>
                  <a:schemeClr val="tx1"/>
                </a:solidFill>
              </a:rPr>
              <a:t>haya incrementado.</a:t>
            </a:r>
            <a:endParaRPr lang="es-ES" sz="900" b="1" dirty="0">
              <a:solidFill>
                <a:schemeClr val="tx1"/>
              </a:solidFill>
            </a:endParaRPr>
          </a:p>
          <a:p>
            <a:pPr algn="just">
              <a:spcBef>
                <a:spcPts val="300"/>
              </a:spcBef>
              <a:spcAft>
                <a:spcPts val="600"/>
              </a:spcAft>
              <a:buClr>
                <a:schemeClr val="accent2"/>
              </a:buClr>
            </a:pPr>
            <a:r>
              <a:rPr lang="es-ES" sz="1000" b="1" dirty="0">
                <a:solidFill>
                  <a:schemeClr val="accent2"/>
                </a:solidFill>
              </a:rPr>
              <a:t>Calidad de los activos</a:t>
            </a:r>
          </a:p>
          <a:p>
            <a:pPr marL="180975" indent="-180975" algn="just">
              <a:buClr>
                <a:schemeClr val="accent2"/>
              </a:buClr>
              <a:buFont typeface="Arial" panose="020B0604020202020204" pitchFamily="34" charset="0"/>
              <a:buChar char="˃"/>
            </a:pPr>
            <a:r>
              <a:rPr lang="es-ES" sz="900" dirty="0">
                <a:solidFill>
                  <a:schemeClr val="tx1"/>
                </a:solidFill>
              </a:rPr>
              <a:t>Tanto el ratio del </a:t>
            </a:r>
            <a:r>
              <a:rPr lang="es-ES" sz="900" b="1" dirty="0">
                <a:solidFill>
                  <a:schemeClr val="tx1"/>
                </a:solidFill>
              </a:rPr>
              <a:t>coste del riesgo</a:t>
            </a:r>
            <a:r>
              <a:rPr lang="es-ES" sz="900" dirty="0">
                <a:solidFill>
                  <a:schemeClr val="tx1"/>
                </a:solidFill>
              </a:rPr>
              <a:t> como la </a:t>
            </a:r>
            <a:r>
              <a:rPr lang="es-ES" sz="900" b="1" dirty="0">
                <a:solidFill>
                  <a:schemeClr val="tx1"/>
                </a:solidFill>
              </a:rPr>
              <a:t>tasa de morosidad </a:t>
            </a:r>
            <a:r>
              <a:rPr lang="es-ES" sz="900" dirty="0">
                <a:solidFill>
                  <a:schemeClr val="tx1"/>
                </a:solidFill>
              </a:rPr>
              <a:t>han seguido reduciéndose durante 2016. El primero de ellos, en algunas entidades con disminuciones superiores al 50% (</a:t>
            </a:r>
            <a:r>
              <a:rPr lang="es-ES" sz="900" b="1" dirty="0">
                <a:solidFill>
                  <a:schemeClr val="tx1"/>
                </a:solidFill>
              </a:rPr>
              <a:t>CaixaBank </a:t>
            </a:r>
            <a:r>
              <a:rPr lang="es-ES" sz="900" b="1" i="1" dirty="0">
                <a:solidFill>
                  <a:schemeClr val="tx1"/>
                </a:solidFill>
              </a:rPr>
              <a:t>-58,1% i.a</a:t>
            </a:r>
            <a:r>
              <a:rPr lang="es-ES" sz="900" i="1" dirty="0">
                <a:solidFill>
                  <a:schemeClr val="tx1"/>
                </a:solidFill>
              </a:rPr>
              <a:t>,</a:t>
            </a:r>
            <a:r>
              <a:rPr lang="es-ES" sz="900" dirty="0">
                <a:solidFill>
                  <a:schemeClr val="tx1"/>
                </a:solidFill>
              </a:rPr>
              <a:t> </a:t>
            </a:r>
            <a:r>
              <a:rPr lang="es-ES" sz="900" b="1" dirty="0">
                <a:solidFill>
                  <a:schemeClr val="tx1"/>
                </a:solidFill>
              </a:rPr>
              <a:t>Bankia </a:t>
            </a:r>
            <a:r>
              <a:rPr lang="es-ES" sz="900" b="1" i="1" dirty="0">
                <a:solidFill>
                  <a:schemeClr val="tx1"/>
                </a:solidFill>
              </a:rPr>
              <a:t>-56,4% </a:t>
            </a:r>
            <a:r>
              <a:rPr lang="es-ES" sz="900" b="1" dirty="0">
                <a:solidFill>
                  <a:schemeClr val="tx1"/>
                </a:solidFill>
              </a:rPr>
              <a:t>i.a. </a:t>
            </a:r>
            <a:r>
              <a:rPr lang="es-ES" sz="900" dirty="0">
                <a:solidFill>
                  <a:schemeClr val="tx1"/>
                </a:solidFill>
              </a:rPr>
              <a:t>y </a:t>
            </a:r>
            <a:r>
              <a:rPr lang="es-ES" sz="900" b="1" dirty="0">
                <a:solidFill>
                  <a:schemeClr val="tx1"/>
                </a:solidFill>
              </a:rPr>
              <a:t>Santander Esp. </a:t>
            </a:r>
            <a:r>
              <a:rPr lang="es-ES" sz="900" b="1" i="1" dirty="0">
                <a:solidFill>
                  <a:schemeClr val="tx1"/>
                </a:solidFill>
              </a:rPr>
              <a:t>-52,6% i.a.</a:t>
            </a:r>
            <a:r>
              <a:rPr lang="es-ES" sz="900" dirty="0">
                <a:solidFill>
                  <a:schemeClr val="tx1"/>
                </a:solidFill>
              </a:rPr>
              <a:t>). Y el segundo, a nivel agregado, situándose en un </a:t>
            </a:r>
            <a:r>
              <a:rPr lang="es-ES" sz="900" b="1" i="1" dirty="0">
                <a:solidFill>
                  <a:schemeClr val="tx1"/>
                </a:solidFill>
              </a:rPr>
              <a:t>7,7%</a:t>
            </a:r>
            <a:r>
              <a:rPr lang="es-ES" sz="900" dirty="0">
                <a:solidFill>
                  <a:schemeClr val="tx1"/>
                </a:solidFill>
              </a:rPr>
              <a:t>, lo que </a:t>
            </a:r>
            <a:r>
              <a:rPr lang="es-ES" sz="900" b="1" dirty="0">
                <a:solidFill>
                  <a:schemeClr val="tx1"/>
                </a:solidFill>
              </a:rPr>
              <a:t>supone una disminución</a:t>
            </a:r>
            <a:r>
              <a:rPr lang="es-ES" sz="900" dirty="0">
                <a:solidFill>
                  <a:schemeClr val="tx1"/>
                </a:solidFill>
              </a:rPr>
              <a:t> en términos porcentuales de un -</a:t>
            </a:r>
            <a:r>
              <a:rPr lang="es-ES" sz="900" b="1" dirty="0">
                <a:solidFill>
                  <a:schemeClr val="tx1"/>
                </a:solidFill>
              </a:rPr>
              <a:t>0,4% </a:t>
            </a:r>
            <a:r>
              <a:rPr lang="es-ES" sz="900" dirty="0">
                <a:solidFill>
                  <a:schemeClr val="tx1"/>
                </a:solidFill>
              </a:rPr>
              <a:t>respecto a 2015.</a:t>
            </a:r>
          </a:p>
          <a:p>
            <a:pPr algn="just">
              <a:spcBef>
                <a:spcPts val="300"/>
              </a:spcBef>
              <a:spcAft>
                <a:spcPts val="600"/>
              </a:spcAft>
              <a:buClr>
                <a:schemeClr val="accent2"/>
              </a:buClr>
            </a:pPr>
            <a:r>
              <a:rPr lang="es-ES" sz="1000" b="1" dirty="0">
                <a:solidFill>
                  <a:schemeClr val="accent2"/>
                </a:solidFill>
                <a:latin typeface="+mj-lt"/>
              </a:rPr>
              <a:t>Loan to </a:t>
            </a:r>
            <a:r>
              <a:rPr lang="es-ES" sz="1000" b="1" dirty="0" err="1">
                <a:solidFill>
                  <a:schemeClr val="accent2"/>
                </a:solidFill>
                <a:latin typeface="+mj-lt"/>
              </a:rPr>
              <a:t>Deposit</a:t>
            </a:r>
            <a:r>
              <a:rPr lang="es-ES" sz="1000" b="1" dirty="0">
                <a:solidFill>
                  <a:schemeClr val="accent2"/>
                </a:solidFill>
                <a:latin typeface="+mj-lt"/>
              </a:rPr>
              <a:t> (LTD)</a:t>
            </a:r>
          </a:p>
          <a:p>
            <a:pPr marL="171450" indent="-171450" algn="just">
              <a:buClr>
                <a:schemeClr val="accent2"/>
              </a:buClr>
              <a:buFont typeface="Arial" panose="020B0604020202020204" pitchFamily="34" charset="0"/>
              <a:buChar char="˃"/>
            </a:pPr>
            <a:r>
              <a:rPr lang="es-ES" sz="900" dirty="0">
                <a:solidFill>
                  <a:schemeClr val="tx1"/>
                </a:solidFill>
              </a:rPr>
              <a:t>Las entidades </a:t>
            </a:r>
            <a:r>
              <a:rPr lang="es-ES" sz="900" b="1" dirty="0">
                <a:solidFill>
                  <a:schemeClr val="tx1"/>
                </a:solidFill>
              </a:rPr>
              <a:t>continúan con la reducción </a:t>
            </a:r>
            <a:r>
              <a:rPr lang="es-ES" sz="900" dirty="0">
                <a:solidFill>
                  <a:schemeClr val="tx1"/>
                </a:solidFill>
              </a:rPr>
              <a:t>del LTD, con el fin de mantener una relación adecuada de la demanda de dinero. Situando, la mayoría de las entidades, dicho ratio </a:t>
            </a:r>
            <a:r>
              <a:rPr lang="es-ES" sz="900" b="1" dirty="0">
                <a:solidFill>
                  <a:schemeClr val="tx1"/>
                </a:solidFill>
              </a:rPr>
              <a:t>cercano a 100</a:t>
            </a:r>
            <a:r>
              <a:rPr lang="es-ES" sz="900" dirty="0">
                <a:solidFill>
                  <a:schemeClr val="tx1"/>
                </a:solidFill>
              </a:rPr>
              <a:t>, es decir, emitiendo la misma relación en cantidad de préstamos que de depósitos. Dato que valida las estrategias más conservadoras que mantiene la Banca.</a:t>
            </a:r>
            <a:endParaRPr lang="es-ES" sz="900" b="1" dirty="0">
              <a:solidFill>
                <a:schemeClr val="accent2"/>
              </a:solidFill>
            </a:endParaRPr>
          </a:p>
          <a:p>
            <a:pPr algn="just">
              <a:spcBef>
                <a:spcPts val="300"/>
              </a:spcBef>
              <a:spcAft>
                <a:spcPts val="600"/>
              </a:spcAft>
              <a:buClr>
                <a:schemeClr val="accent2"/>
              </a:buClr>
            </a:pPr>
            <a:r>
              <a:rPr lang="es-ES" sz="1000" b="1" dirty="0">
                <a:solidFill>
                  <a:schemeClr val="accent2"/>
                </a:solidFill>
                <a:latin typeface="+mj-lt"/>
              </a:rPr>
              <a:t>Solvencia</a:t>
            </a:r>
          </a:p>
          <a:p>
            <a:pPr marL="171450" indent="-171450" algn="just">
              <a:buClr>
                <a:schemeClr val="accent2"/>
              </a:buClr>
              <a:buFont typeface="Arial" panose="020B0604020202020204" pitchFamily="34" charset="0"/>
              <a:buChar char="˃"/>
            </a:pPr>
            <a:r>
              <a:rPr lang="es-ES" sz="900" dirty="0">
                <a:solidFill>
                  <a:schemeClr val="tx1"/>
                </a:solidFill>
              </a:rPr>
              <a:t>Para la medición de la solvencia en las entidades se considera </a:t>
            </a:r>
            <a:r>
              <a:rPr lang="es-ES" sz="900" b="1" dirty="0">
                <a:solidFill>
                  <a:schemeClr val="tx1"/>
                </a:solidFill>
              </a:rPr>
              <a:t>Basilea III</a:t>
            </a:r>
            <a:r>
              <a:rPr lang="es-ES" sz="900" dirty="0">
                <a:solidFill>
                  <a:schemeClr val="tx1"/>
                </a:solidFill>
              </a:rPr>
              <a:t> y las obligaciones de requerimiento mínimo de capital (</a:t>
            </a:r>
            <a:r>
              <a:rPr lang="es-ES" sz="900" dirty="0" err="1">
                <a:solidFill>
                  <a:schemeClr val="tx1"/>
                </a:solidFill>
              </a:rPr>
              <a:t>core</a:t>
            </a:r>
            <a:r>
              <a:rPr lang="es-ES" sz="900" dirty="0">
                <a:solidFill>
                  <a:schemeClr val="tx1"/>
                </a:solidFill>
              </a:rPr>
              <a:t> capital Tier-1) fijadas en un </a:t>
            </a:r>
            <a:r>
              <a:rPr lang="es-ES" sz="900" b="1" dirty="0">
                <a:solidFill>
                  <a:schemeClr val="tx1"/>
                </a:solidFill>
              </a:rPr>
              <a:t>8%</a:t>
            </a:r>
            <a:r>
              <a:rPr lang="es-ES" sz="900" dirty="0">
                <a:solidFill>
                  <a:schemeClr val="tx1"/>
                </a:solidFill>
              </a:rPr>
              <a:t>. Dadas las dificultades de estandarización se presentan dos ratios para la medición del capital: </a:t>
            </a:r>
            <a:r>
              <a:rPr lang="es-ES" sz="900" b="1" dirty="0">
                <a:solidFill>
                  <a:schemeClr val="tx1"/>
                </a:solidFill>
              </a:rPr>
              <a:t>CET1 </a:t>
            </a:r>
            <a:r>
              <a:rPr lang="es-ES" sz="900" b="1" dirty="0" err="1">
                <a:solidFill>
                  <a:schemeClr val="tx1"/>
                </a:solidFill>
              </a:rPr>
              <a:t>phased</a:t>
            </a:r>
            <a:r>
              <a:rPr lang="es-ES" sz="900" b="1" dirty="0">
                <a:solidFill>
                  <a:schemeClr val="tx1"/>
                </a:solidFill>
              </a:rPr>
              <a:t>-in</a:t>
            </a:r>
            <a:r>
              <a:rPr lang="es-ES" sz="900" dirty="0">
                <a:solidFill>
                  <a:schemeClr val="tx1"/>
                </a:solidFill>
              </a:rPr>
              <a:t> (ratio calculado según el régimen transitorio hasta 2019); </a:t>
            </a:r>
            <a:r>
              <a:rPr lang="es-ES" sz="900" b="1" dirty="0">
                <a:solidFill>
                  <a:schemeClr val="tx1"/>
                </a:solidFill>
              </a:rPr>
              <a:t>CET1 </a:t>
            </a:r>
            <a:r>
              <a:rPr lang="es-ES" sz="900" b="1" dirty="0" err="1">
                <a:solidFill>
                  <a:schemeClr val="tx1"/>
                </a:solidFill>
              </a:rPr>
              <a:t>fully</a:t>
            </a:r>
            <a:r>
              <a:rPr lang="es-ES" sz="900" b="1" dirty="0">
                <a:solidFill>
                  <a:schemeClr val="tx1"/>
                </a:solidFill>
              </a:rPr>
              <a:t> </a:t>
            </a:r>
            <a:r>
              <a:rPr lang="es-ES" sz="900" b="1" dirty="0" err="1">
                <a:solidFill>
                  <a:schemeClr val="tx1"/>
                </a:solidFill>
              </a:rPr>
              <a:t>loaded</a:t>
            </a:r>
            <a:r>
              <a:rPr lang="es-ES" sz="900" b="1" dirty="0">
                <a:solidFill>
                  <a:schemeClr val="tx1"/>
                </a:solidFill>
              </a:rPr>
              <a:t> </a:t>
            </a:r>
            <a:r>
              <a:rPr lang="es-ES" sz="900" dirty="0">
                <a:solidFill>
                  <a:schemeClr val="tx1"/>
                </a:solidFill>
              </a:rPr>
              <a:t>(ratio calculado teniendo en cuenta que las definiciones de Basilea III estarán totalmente implantadas en 2019). Al igual que el ratio LTD, las entidades siguen </a:t>
            </a:r>
            <a:r>
              <a:rPr lang="es-ES" sz="900" b="1" dirty="0">
                <a:solidFill>
                  <a:schemeClr val="tx1"/>
                </a:solidFill>
              </a:rPr>
              <a:t>aumentando dichos ratios </a:t>
            </a:r>
            <a:r>
              <a:rPr lang="es-ES" sz="900" dirty="0">
                <a:solidFill>
                  <a:schemeClr val="tx1"/>
                </a:solidFill>
              </a:rPr>
              <a:t>con el fin de </a:t>
            </a:r>
            <a:r>
              <a:rPr lang="es-ES" sz="900" b="1" dirty="0">
                <a:solidFill>
                  <a:schemeClr val="tx1"/>
                </a:solidFill>
              </a:rPr>
              <a:t>cumplir los requerimientos impuestos por el BCE </a:t>
            </a:r>
            <a:r>
              <a:rPr lang="es-ES" sz="900" dirty="0">
                <a:solidFill>
                  <a:schemeClr val="tx1"/>
                </a:solidFill>
              </a:rPr>
              <a:t>para 2019 y poder aprobar los famosos </a:t>
            </a:r>
            <a:r>
              <a:rPr lang="es-ES" sz="900" i="1" dirty="0">
                <a:solidFill>
                  <a:schemeClr val="tx1"/>
                </a:solidFill>
              </a:rPr>
              <a:t>stress-test</a:t>
            </a:r>
            <a:r>
              <a:rPr lang="es-ES" sz="900" dirty="0">
                <a:solidFill>
                  <a:schemeClr val="tx1"/>
                </a:solidFill>
              </a:rPr>
              <a:t> a los que la Banca ya se empieza a enfrentar y debe superar.</a:t>
            </a:r>
          </a:p>
        </p:txBody>
      </p:sp>
      <p:sp>
        <p:nvSpPr>
          <p:cNvPr id="42" name="Rectángulo redondeado 41"/>
          <p:cNvSpPr/>
          <p:nvPr/>
        </p:nvSpPr>
        <p:spPr>
          <a:xfrm>
            <a:off x="284094" y="4315975"/>
            <a:ext cx="5354706" cy="26097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accent1"/>
                </a:solidFill>
                <a:latin typeface="Source Sans Pro" panose="020B0503030403020204" pitchFamily="34" charset="0"/>
              </a:rPr>
              <a:t>Monitor anual bancario de mercado – Evolución bursátil</a:t>
            </a:r>
          </a:p>
        </p:txBody>
      </p:sp>
      <p:graphicFrame>
        <p:nvGraphicFramePr>
          <p:cNvPr id="43" name="Tabla 42"/>
          <p:cNvGraphicFramePr>
            <a:graphicFrameLocks noGrp="1"/>
          </p:cNvGraphicFramePr>
          <p:nvPr>
            <p:extLst>
              <p:ext uri="{D42A27DB-BD31-4B8C-83A1-F6EECF244321}">
                <p14:modId xmlns:p14="http://schemas.microsoft.com/office/powerpoint/2010/main" val="597980495"/>
              </p:ext>
            </p:extLst>
          </p:nvPr>
        </p:nvGraphicFramePr>
        <p:xfrm>
          <a:off x="449179" y="4667217"/>
          <a:ext cx="6012580" cy="2043134"/>
        </p:xfrm>
        <a:graphic>
          <a:graphicData uri="http://schemas.openxmlformats.org/drawingml/2006/table">
            <a:tbl>
              <a:tblPr>
                <a:tableStyleId>{5C22544A-7EE6-4342-B048-85BDC9FD1C3A}</a:tableStyleId>
              </a:tblPr>
              <a:tblGrid>
                <a:gridCol w="1158736">
                  <a:extLst>
                    <a:ext uri="{9D8B030D-6E8A-4147-A177-3AD203B41FA5}">
                      <a16:colId xmlns:a16="http://schemas.microsoft.com/office/drawing/2014/main" val="20000"/>
                    </a:ext>
                  </a:extLst>
                </a:gridCol>
                <a:gridCol w="808974">
                  <a:extLst>
                    <a:ext uri="{9D8B030D-6E8A-4147-A177-3AD203B41FA5}">
                      <a16:colId xmlns:a16="http://schemas.microsoft.com/office/drawing/2014/main" val="20001"/>
                    </a:ext>
                  </a:extLst>
                </a:gridCol>
                <a:gridCol w="808974">
                  <a:extLst>
                    <a:ext uri="{9D8B030D-6E8A-4147-A177-3AD203B41FA5}">
                      <a16:colId xmlns:a16="http://schemas.microsoft.com/office/drawing/2014/main" val="20002"/>
                    </a:ext>
                  </a:extLst>
                </a:gridCol>
                <a:gridCol w="808974">
                  <a:extLst>
                    <a:ext uri="{9D8B030D-6E8A-4147-A177-3AD203B41FA5}">
                      <a16:colId xmlns:a16="http://schemas.microsoft.com/office/drawing/2014/main" val="20003"/>
                    </a:ext>
                  </a:extLst>
                </a:gridCol>
                <a:gridCol w="808974">
                  <a:extLst>
                    <a:ext uri="{9D8B030D-6E8A-4147-A177-3AD203B41FA5}">
                      <a16:colId xmlns:a16="http://schemas.microsoft.com/office/drawing/2014/main" val="20004"/>
                    </a:ext>
                  </a:extLst>
                </a:gridCol>
                <a:gridCol w="808974">
                  <a:extLst>
                    <a:ext uri="{9D8B030D-6E8A-4147-A177-3AD203B41FA5}">
                      <a16:colId xmlns:a16="http://schemas.microsoft.com/office/drawing/2014/main" val="20005"/>
                    </a:ext>
                  </a:extLst>
                </a:gridCol>
                <a:gridCol w="808974">
                  <a:extLst>
                    <a:ext uri="{9D8B030D-6E8A-4147-A177-3AD203B41FA5}">
                      <a16:colId xmlns:a16="http://schemas.microsoft.com/office/drawing/2014/main" val="20006"/>
                    </a:ext>
                  </a:extLst>
                </a:gridCol>
              </a:tblGrid>
              <a:tr h="282064">
                <a:tc>
                  <a:txBody>
                    <a:bodyPr/>
                    <a:lstStyle/>
                    <a:p>
                      <a:pPr algn="l" fontAlgn="ctr"/>
                      <a:r>
                        <a:rPr lang="es-ES" sz="1400" u="none" strike="noStrike" dirty="0">
                          <a:effectLst/>
                        </a:rPr>
                        <a:t> </a:t>
                      </a:r>
                      <a:endParaRPr lang="es-ES" sz="1400" b="0" i="0" u="none" strike="noStrike" dirty="0">
                        <a:solidFill>
                          <a:srgbClr val="000000"/>
                        </a:solidFill>
                        <a:effectLst/>
                        <a:latin typeface="Arial" panose="020B0604020202020204" pitchFamily="34" charset="0"/>
                      </a:endParaRPr>
                    </a:p>
                  </a:txBody>
                  <a:tcPr marL="0" marR="0" marT="0" marB="0" anchor="ctr">
                    <a:lnR w="12700" cap="flat" cmpd="sng" algn="ctr">
                      <a:solidFill>
                        <a:schemeClr val="bg1"/>
                      </a:solidFill>
                      <a:prstDash val="solid"/>
                      <a:round/>
                      <a:headEnd type="none" w="med" len="med"/>
                      <a:tailEnd type="none" w="med" len="med"/>
                    </a:lnR>
                    <a:lnB w="6350" cap="flat" cmpd="sng" algn="ctr">
                      <a:solidFill>
                        <a:schemeClr val="bg1"/>
                      </a:solidFill>
                      <a:prstDash val="dash"/>
                      <a:round/>
                      <a:headEnd type="none" w="med" len="med"/>
                      <a:tailEnd type="none" w="med" len="med"/>
                    </a:lnB>
                    <a:noFill/>
                  </a:tcPr>
                </a:tc>
                <a:tc>
                  <a:txBody>
                    <a:bodyPr/>
                    <a:lstStyle/>
                    <a:p>
                      <a:pPr algn="ctr" fontAlgn="b"/>
                      <a:r>
                        <a:rPr lang="es-ES" sz="900" b="1" u="none" strike="noStrike" dirty="0">
                          <a:solidFill>
                            <a:schemeClr val="tx1"/>
                          </a:solidFill>
                          <a:effectLst/>
                          <a:latin typeface="+mn-lt"/>
                        </a:rPr>
                        <a:t>Precio acción</a:t>
                      </a:r>
                    </a:p>
                    <a:p>
                      <a:pPr algn="ctr" fontAlgn="b"/>
                      <a:r>
                        <a:rPr lang="es-ES" sz="900" b="1" i="0" u="none" strike="noStrike" dirty="0">
                          <a:solidFill>
                            <a:schemeClr val="tx1"/>
                          </a:solidFill>
                          <a:effectLst/>
                          <a:latin typeface="+mn-lt"/>
                        </a:rPr>
                        <a:t>Mar.</a:t>
                      </a:r>
                      <a:r>
                        <a:rPr lang="es-ES" sz="900" b="1" i="0" u="none" strike="noStrike" baseline="0" dirty="0">
                          <a:solidFill>
                            <a:schemeClr val="tx1"/>
                          </a:solidFill>
                          <a:effectLst/>
                          <a:latin typeface="+mn-lt"/>
                        </a:rPr>
                        <a:t> 2016</a:t>
                      </a:r>
                      <a:endParaRPr lang="es-ES" sz="900" b="1" i="0" u="none" strike="noStrike" dirty="0">
                        <a:solidFill>
                          <a:schemeClr val="tx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accent5"/>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b="1" i="1" u="none" strike="noStrike" dirty="0">
                          <a:solidFill>
                            <a:schemeClr val="tx1"/>
                          </a:solidFill>
                          <a:effectLst/>
                        </a:rPr>
                        <a:t>1 mes</a:t>
                      </a:r>
                      <a:endParaRPr lang="es-ES" sz="900" b="1" i="1" u="none" strike="noStrike" dirty="0">
                        <a:solidFill>
                          <a:schemeClr val="tx1"/>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b="1" i="1" u="none" strike="noStrike" dirty="0">
                          <a:solidFill>
                            <a:schemeClr val="tx1"/>
                          </a:solidFill>
                          <a:effectLst/>
                        </a:rPr>
                        <a:t>3 meses</a:t>
                      </a:r>
                      <a:endParaRPr lang="es-ES" sz="900" b="1" i="1" u="none" strike="noStrike" dirty="0">
                        <a:solidFill>
                          <a:schemeClr val="tx1"/>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b="1" i="1" u="none" strike="noStrike" dirty="0">
                          <a:solidFill>
                            <a:schemeClr val="tx1"/>
                          </a:solidFill>
                          <a:effectLst/>
                        </a:rPr>
                        <a:t>6 meses</a:t>
                      </a:r>
                      <a:endParaRPr lang="es-ES" sz="900" b="1" i="1" u="none" strike="noStrike" dirty="0">
                        <a:solidFill>
                          <a:schemeClr val="tx1"/>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b="1" i="1" u="none" strike="noStrike" dirty="0">
                          <a:solidFill>
                            <a:schemeClr val="tx1"/>
                          </a:solidFill>
                          <a:effectLst/>
                        </a:rPr>
                        <a:t>12 meses</a:t>
                      </a:r>
                      <a:endParaRPr lang="es-ES" sz="900" b="1" i="1" u="none" strike="noStrike" dirty="0">
                        <a:solidFill>
                          <a:schemeClr val="tx1"/>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b="1" i="0" u="none" strike="noStrike" dirty="0">
                          <a:solidFill>
                            <a:schemeClr val="tx1"/>
                          </a:solidFill>
                          <a:effectLst/>
                          <a:latin typeface="+mj-lt"/>
                        </a:rPr>
                        <a:t>Precio</a:t>
                      </a:r>
                      <a:r>
                        <a:rPr lang="es-ES" sz="900" b="1" i="0" u="none" strike="noStrike" baseline="0" dirty="0">
                          <a:solidFill>
                            <a:schemeClr val="tx1"/>
                          </a:solidFill>
                          <a:effectLst/>
                          <a:latin typeface="+mj-lt"/>
                        </a:rPr>
                        <a:t> acción Mar. 2017</a:t>
                      </a:r>
                      <a:endParaRPr lang="es-ES" sz="900" b="1" i="0" u="none" strike="noStrike" dirty="0">
                        <a:solidFill>
                          <a:schemeClr val="tx1"/>
                        </a:solidFill>
                        <a:effectLst/>
                        <a:latin typeface="+mj-lt"/>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B w="6350" cap="flat" cmpd="sng" algn="ctr">
                      <a:solidFill>
                        <a:schemeClr val="bg2">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251327">
                <a:tc>
                  <a:txBody>
                    <a:bodyPr/>
                    <a:lstStyle/>
                    <a:p>
                      <a:pPr marL="0" algn="l" defTabSz="632880" rtl="0" eaLnBrk="1" fontAlgn="b" latinLnBrk="0" hangingPunct="1"/>
                      <a:endParaRPr lang="es-ES" sz="800" b="1" i="1" u="none" strike="noStrike" kern="1200" dirty="0">
                        <a:solidFill>
                          <a:schemeClr val="tx2"/>
                        </a:solidFill>
                        <a:effectLst/>
                        <a:latin typeface="+mn-lt"/>
                        <a:ea typeface="+mn-ea"/>
                        <a:cs typeface="+mn-cs"/>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dash"/>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algn="ctr" defTabSz="632880" rtl="0" eaLnBrk="1" fontAlgn="b" latinLnBrk="0" hangingPunct="1"/>
                      <a:r>
                        <a:rPr lang="es-ES" sz="900" b="1" u="none" strike="noStrike" kern="1200" dirty="0">
                          <a:solidFill>
                            <a:schemeClr val="tx2"/>
                          </a:solidFill>
                          <a:effectLst/>
                          <a:latin typeface="+mn-lt"/>
                          <a:ea typeface="+mn-ea"/>
                          <a:cs typeface="+mn-cs"/>
                        </a:rPr>
                        <a:t>4,85 €</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2,17%</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22,5%</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31,72%</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38,84%</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b="1" u="none" strike="noStrike" dirty="0">
                          <a:solidFill>
                            <a:schemeClr val="tx2"/>
                          </a:solidFill>
                          <a:effectLst/>
                        </a:rPr>
                        <a:t>5,24 €</a:t>
                      </a:r>
                      <a:endParaRPr lang="es-ES" sz="900" b="1" i="0"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251327">
                <a:tc>
                  <a:txBody>
                    <a:bodyPr/>
                    <a:lstStyle/>
                    <a:p>
                      <a:pPr marL="0" algn="l" defTabSz="632880" rtl="0" eaLnBrk="1" fontAlgn="ctr" latinLnBrk="0" hangingPunct="1"/>
                      <a:endParaRPr lang="es-ES" sz="700" b="0" u="none" strike="noStrike" kern="1200" dirty="0">
                        <a:solidFill>
                          <a:srgbClr val="001746"/>
                        </a:solidFill>
                        <a:effectLst/>
                        <a:latin typeface="+mn-lt"/>
                        <a:ea typeface="+mn-ea"/>
                        <a:cs typeface="+mn-cs"/>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algn="ctr" defTabSz="632880" rtl="0" eaLnBrk="1" fontAlgn="b" latinLnBrk="0" hangingPunct="1"/>
                      <a:r>
                        <a:rPr lang="es-ES" sz="900" b="1" u="none" strike="noStrike" kern="1200" dirty="0">
                          <a:solidFill>
                            <a:schemeClr val="tx2"/>
                          </a:solidFill>
                          <a:effectLst/>
                          <a:latin typeface="+mn-lt"/>
                          <a:ea typeface="+mn-ea"/>
                          <a:cs typeface="+mn-cs"/>
                        </a:rPr>
                        <a:t>6,32 €</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i="1" u="none" strike="noStrike" dirty="0">
                          <a:solidFill>
                            <a:schemeClr val="tx2"/>
                          </a:solidFill>
                          <a:effectLst/>
                        </a:rPr>
                        <a:t>2,78%</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i="1" u="none" strike="noStrike" dirty="0">
                          <a:solidFill>
                            <a:schemeClr val="tx2"/>
                          </a:solidFill>
                          <a:effectLst/>
                        </a:rPr>
                        <a:t>8,35%</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i="1" u="none" strike="noStrike" dirty="0">
                          <a:solidFill>
                            <a:schemeClr val="tx2"/>
                          </a:solidFill>
                          <a:effectLst/>
                        </a:rPr>
                        <a:t>13,61%</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i="1" u="none" strike="noStrike" dirty="0">
                          <a:solidFill>
                            <a:schemeClr val="tx2"/>
                          </a:solidFill>
                          <a:effectLst/>
                        </a:rPr>
                        <a:t>7,34%</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b="1" u="none" strike="noStrike" dirty="0">
                          <a:solidFill>
                            <a:schemeClr val="tx2"/>
                          </a:solidFill>
                          <a:effectLst/>
                        </a:rPr>
                        <a:t>6,39 €</a:t>
                      </a:r>
                      <a:endParaRPr lang="es-ES" sz="900" b="1" i="0"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251327">
                <a:tc>
                  <a:txBody>
                    <a:bodyPr/>
                    <a:lstStyle/>
                    <a:p>
                      <a:pPr marL="0" algn="l" defTabSz="632880" rtl="0" eaLnBrk="1" fontAlgn="ctr" latinLnBrk="0" hangingPunct="1"/>
                      <a:endParaRPr lang="es-ES" sz="700" b="0" u="none" strike="noStrike" kern="1200" dirty="0">
                        <a:solidFill>
                          <a:srgbClr val="001746"/>
                        </a:solidFill>
                        <a:effectLst/>
                        <a:latin typeface="+mn-lt"/>
                        <a:ea typeface="+mn-ea"/>
                        <a:cs typeface="+mn-cs"/>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algn="ctr" defTabSz="632880" rtl="0" eaLnBrk="1" fontAlgn="b" latinLnBrk="0" hangingPunct="1"/>
                      <a:r>
                        <a:rPr lang="es-ES" sz="900" b="1" u="none" strike="noStrike" kern="1200" dirty="0">
                          <a:solidFill>
                            <a:schemeClr val="tx2"/>
                          </a:solidFill>
                          <a:effectLst/>
                          <a:latin typeface="+mn-lt"/>
                          <a:ea typeface="+mn-ea"/>
                          <a:cs typeface="+mn-cs"/>
                        </a:rPr>
                        <a:t>3,08 €</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0,15%</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22,13%</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41,23%</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30,71%</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b="1" u="none" strike="noStrike" dirty="0">
                          <a:solidFill>
                            <a:schemeClr val="tx2"/>
                          </a:solidFill>
                          <a:effectLst/>
                        </a:rPr>
                        <a:t>3,39 €</a:t>
                      </a:r>
                      <a:endParaRPr lang="es-ES" sz="900" b="1" i="0"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251327">
                <a:tc>
                  <a:txBody>
                    <a:bodyPr/>
                    <a:lstStyle/>
                    <a:p>
                      <a:pPr algn="l" fontAlgn="ctr"/>
                      <a:endParaRPr lang="es-ES" sz="800" b="1" i="1" u="none" strike="noStrike" dirty="0">
                        <a:solidFill>
                          <a:srgbClr val="001746"/>
                        </a:solidFill>
                        <a:effectLst/>
                        <a:latin typeface="+mn-lt"/>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algn="ctr" defTabSz="632880" rtl="0" eaLnBrk="1" fontAlgn="b" latinLnBrk="0" hangingPunct="1"/>
                      <a:r>
                        <a:rPr lang="es-ES" sz="900" b="1" u="none" strike="noStrike" kern="1200" dirty="0">
                          <a:solidFill>
                            <a:schemeClr val="tx2"/>
                          </a:solidFill>
                          <a:effectLst/>
                          <a:latin typeface="+mn-lt"/>
                          <a:ea typeface="+mn-ea"/>
                          <a:cs typeface="+mn-cs"/>
                        </a:rPr>
                        <a:t>0,74 €</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i="1" u="none" strike="noStrike" dirty="0">
                          <a:solidFill>
                            <a:schemeClr val="tx2"/>
                          </a:solidFill>
                          <a:effectLst/>
                        </a:rPr>
                        <a:t>-1,02%</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i="1" u="none" strike="noStrike" dirty="0">
                          <a:solidFill>
                            <a:schemeClr val="tx2"/>
                          </a:solidFill>
                          <a:effectLst/>
                        </a:rPr>
                        <a:t>13,76%</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i="1" u="none" strike="noStrike" dirty="0">
                          <a:solidFill>
                            <a:schemeClr val="tx2"/>
                          </a:solidFill>
                          <a:effectLst/>
                        </a:rPr>
                        <a:t>23,5%</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i="1" u="none" strike="noStrike" dirty="0">
                          <a:solidFill>
                            <a:schemeClr val="tx2"/>
                          </a:solidFill>
                          <a:effectLst/>
                        </a:rPr>
                        <a:t>22,1%</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b="1" u="none" strike="noStrike" dirty="0">
                          <a:solidFill>
                            <a:schemeClr val="tx2"/>
                          </a:solidFill>
                          <a:effectLst/>
                        </a:rPr>
                        <a:t>0,96 €</a:t>
                      </a:r>
                      <a:endParaRPr lang="es-ES" sz="900" b="1" i="0"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251327">
                <a:tc>
                  <a:txBody>
                    <a:bodyPr/>
                    <a:lstStyle/>
                    <a:p>
                      <a:pPr algn="l" fontAlgn="ctr"/>
                      <a:endParaRPr lang="es-ES" sz="700" b="0"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algn="ctr" defTabSz="632880" rtl="0" eaLnBrk="1" fontAlgn="b" latinLnBrk="0" hangingPunct="1"/>
                      <a:r>
                        <a:rPr lang="es-ES" sz="900" b="1" u="none" strike="noStrike" kern="1200" dirty="0">
                          <a:solidFill>
                            <a:schemeClr val="tx2"/>
                          </a:solidFill>
                          <a:effectLst/>
                          <a:latin typeface="+mn-lt"/>
                          <a:ea typeface="+mn-ea"/>
                          <a:cs typeface="+mn-cs"/>
                        </a:rPr>
                        <a:t>1,48 €</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4,96%</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20,98%</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19,71%</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0,41%</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b="1" u="none" strike="noStrike" dirty="0">
                          <a:solidFill>
                            <a:schemeClr val="tx2"/>
                          </a:solidFill>
                          <a:effectLst/>
                        </a:rPr>
                        <a:t>1,48 €</a:t>
                      </a:r>
                      <a:endParaRPr lang="es-ES" sz="900" b="1" i="0"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251327">
                <a:tc>
                  <a:txBody>
                    <a:bodyPr/>
                    <a:lstStyle/>
                    <a:p>
                      <a:pPr algn="l" fontAlgn="ctr"/>
                      <a:endParaRPr lang="es-ES" sz="700" b="0" i="0"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algn="ctr" defTabSz="632880" rtl="0" eaLnBrk="1" fontAlgn="b" latinLnBrk="0" hangingPunct="1"/>
                      <a:r>
                        <a:rPr lang="es-ES" sz="900" b="1" u="none" strike="noStrike" kern="1200" dirty="0">
                          <a:solidFill>
                            <a:schemeClr val="tx2"/>
                          </a:solidFill>
                          <a:effectLst/>
                          <a:latin typeface="+mn-lt"/>
                          <a:ea typeface="+mn-ea"/>
                          <a:cs typeface="+mn-cs"/>
                        </a:rPr>
                        <a:t>1,48 €</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i="1" u="none" strike="noStrike" dirty="0">
                          <a:solidFill>
                            <a:schemeClr val="tx2"/>
                          </a:solidFill>
                          <a:effectLst/>
                        </a:rPr>
                        <a:t>-9,74%</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i="1" u="none" strike="noStrike" dirty="0">
                          <a:solidFill>
                            <a:schemeClr val="tx2"/>
                          </a:solidFill>
                          <a:effectLst/>
                        </a:rPr>
                        <a:t>-9,26%</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i="1" u="none" strike="noStrike" dirty="0">
                          <a:solidFill>
                            <a:schemeClr val="tx2"/>
                          </a:solidFill>
                          <a:effectLst/>
                        </a:rPr>
                        <a:t>-29,85%</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i="1" u="none" strike="noStrike" dirty="0">
                          <a:solidFill>
                            <a:schemeClr val="tx2"/>
                          </a:solidFill>
                          <a:effectLst/>
                        </a:rPr>
                        <a:t>-61,58%</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s-ES" sz="900" b="1" u="none" strike="noStrike" dirty="0">
                          <a:solidFill>
                            <a:schemeClr val="tx2"/>
                          </a:solidFill>
                          <a:effectLst/>
                        </a:rPr>
                        <a:t>0,86 €</a:t>
                      </a:r>
                      <a:endParaRPr lang="es-ES" sz="900" b="1" i="0"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r h="251327">
                <a:tc>
                  <a:txBody>
                    <a:bodyPr/>
                    <a:lstStyle/>
                    <a:p>
                      <a:pPr algn="l" fontAlgn="ctr"/>
                      <a:endParaRPr lang="es-ES" sz="800" b="1" i="1" u="none" strike="noStrike" dirty="0">
                        <a:solidFill>
                          <a:srgbClr val="001746"/>
                        </a:solidFill>
                        <a:effectLst/>
                        <a:latin typeface="Arial" panose="020B0604020202020204" pitchFamily="34" charset="0"/>
                      </a:endParaRPr>
                    </a:p>
                  </a:txBody>
                  <a:tcPr marL="36000" marR="0" marT="0" marB="0" anchor="ctr">
                    <a:lnL w="6350" cap="flat" cmpd="sng" algn="ctr">
                      <a:solidFill>
                        <a:schemeClr val="bg1"/>
                      </a:solidFill>
                      <a:prstDash val="dash"/>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algn="ctr" defTabSz="632880" rtl="0" eaLnBrk="1" fontAlgn="b" latinLnBrk="0" hangingPunct="1"/>
                      <a:r>
                        <a:rPr lang="es-ES" sz="900" b="1" u="none" strike="noStrike" kern="1200" dirty="0">
                          <a:solidFill>
                            <a:schemeClr val="tx2"/>
                          </a:solidFill>
                          <a:effectLst/>
                          <a:latin typeface="+mn-lt"/>
                          <a:ea typeface="+mn-ea"/>
                          <a:cs typeface="+mn-cs"/>
                        </a:rPr>
                        <a:t>7,11 €</a:t>
                      </a: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-1,18%</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4,53%</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12,38%</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i="1" u="none" strike="noStrike" dirty="0">
                          <a:solidFill>
                            <a:schemeClr val="tx2"/>
                          </a:solidFill>
                          <a:effectLst/>
                        </a:rPr>
                        <a:t>20,79%</a:t>
                      </a:r>
                      <a:endParaRPr lang="es-ES" sz="900" b="0" i="1"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s-ES" sz="900" b="1" u="none" strike="noStrike" dirty="0">
                          <a:solidFill>
                            <a:schemeClr val="tx2"/>
                          </a:solidFill>
                          <a:effectLst/>
                        </a:rPr>
                        <a:t>7,32 €</a:t>
                      </a:r>
                      <a:endParaRPr lang="es-ES" sz="900" b="1" i="0" u="none" strike="noStrike" dirty="0">
                        <a:solidFill>
                          <a:schemeClr val="tx2"/>
                        </a:solidFill>
                        <a:effectLst/>
                        <a:latin typeface="Calibri" panose="020F0502020204030204" pitchFamily="34" charset="0"/>
                      </a:endParaRPr>
                    </a:p>
                  </a:txBody>
                  <a:tcPr marL="9525" marR="9525" marT="9525" marB="0" anchor="ctr">
                    <a:lnL w="6350" cap="flat" cmpd="sng" algn="ctr">
                      <a:solidFill>
                        <a:schemeClr val="accent5"/>
                      </a:solidFill>
                      <a:prstDash val="dash"/>
                      <a:round/>
                      <a:headEnd type="none" w="med" len="med"/>
                      <a:tailEnd type="none" w="med" len="med"/>
                    </a:lnL>
                    <a:lnR w="6350" cap="flat" cmpd="sng" algn="ctr">
                      <a:solidFill>
                        <a:schemeClr val="accent5"/>
                      </a:solidFill>
                      <a:prstDash val="dash"/>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bl>
          </a:graphicData>
        </a:graphic>
      </p:graphicFrame>
      <p:pic>
        <p:nvPicPr>
          <p:cNvPr id="44" name="Imagen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832" y="4979560"/>
            <a:ext cx="696262" cy="194955"/>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644" y="6251127"/>
            <a:ext cx="706917" cy="185818"/>
          </a:xfrm>
          <a:prstGeom prst="rect">
            <a:avLst/>
          </a:prstGeom>
        </p:spPr>
      </p:pic>
      <p:pic>
        <p:nvPicPr>
          <p:cNvPr id="46" name="Imagen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652" y="6012246"/>
            <a:ext cx="832624" cy="160012"/>
          </a:xfrm>
          <a:prstGeom prst="rect">
            <a:avLst/>
          </a:prstGeom>
        </p:spPr>
      </p:pic>
      <p:pic>
        <p:nvPicPr>
          <p:cNvPr id="47" name="Imagen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713" y="5733792"/>
            <a:ext cx="575423" cy="201398"/>
          </a:xfrm>
          <a:prstGeom prst="rect">
            <a:avLst/>
          </a:prstGeom>
        </p:spPr>
      </p:pic>
      <p:pic>
        <p:nvPicPr>
          <p:cNvPr id="48" name="Imagen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846" y="6511477"/>
            <a:ext cx="926725" cy="154764"/>
          </a:xfrm>
          <a:prstGeom prst="rect">
            <a:avLst/>
          </a:prstGeom>
        </p:spPr>
      </p:pic>
      <p:pic>
        <p:nvPicPr>
          <p:cNvPr id="49" name="Imagen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294" y="5227137"/>
            <a:ext cx="632965" cy="196550"/>
          </a:xfrm>
          <a:prstGeom prst="rect">
            <a:avLst/>
          </a:prstGeom>
        </p:spPr>
      </p:pic>
      <p:pic>
        <p:nvPicPr>
          <p:cNvPr id="50" name="Imagen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134" y="5492332"/>
            <a:ext cx="862641" cy="192553"/>
          </a:xfrm>
          <a:prstGeom prst="rect">
            <a:avLst/>
          </a:prstGeom>
        </p:spPr>
      </p:pic>
      <p:sp>
        <p:nvSpPr>
          <p:cNvPr id="51" name="Rectángulo redondeado 50"/>
          <p:cNvSpPr/>
          <p:nvPr/>
        </p:nvSpPr>
        <p:spPr>
          <a:xfrm>
            <a:off x="180030" y="6853478"/>
            <a:ext cx="6414446" cy="29001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975" indent="-180975" algn="just">
              <a:spcBef>
                <a:spcPts val="1000"/>
              </a:spcBef>
              <a:buClr>
                <a:schemeClr val="accent2"/>
              </a:buClr>
              <a:buFont typeface="Arial" panose="020B0604020202020204" pitchFamily="34" charset="0"/>
              <a:buChar char="˃"/>
            </a:pPr>
            <a:r>
              <a:rPr lang="es-ES" sz="1000" dirty="0">
                <a:solidFill>
                  <a:schemeClr val="tx1"/>
                </a:solidFill>
              </a:rPr>
              <a:t>Durante el segundo semestre de 2016 y este comienzo de 2017, el sector bancario ha sabido corregir las grandes pérdidas sufridas hasta junio de 2015.</a:t>
            </a:r>
          </a:p>
          <a:p>
            <a:pPr marL="180975" indent="-180975" algn="just">
              <a:spcBef>
                <a:spcPts val="1000"/>
              </a:spcBef>
              <a:buClr>
                <a:schemeClr val="accent2"/>
              </a:buClr>
              <a:buFont typeface="Arial" panose="020B0604020202020204" pitchFamily="34" charset="0"/>
              <a:buChar char="˃"/>
            </a:pPr>
            <a:r>
              <a:rPr lang="es-ES" sz="1000" dirty="0">
                <a:solidFill>
                  <a:schemeClr val="tx1"/>
                </a:solidFill>
              </a:rPr>
              <a:t>Posiblemente, el gran acontecimiento que ha generado más inestabilidad en las entidades bancarias haya sido el “</a:t>
            </a:r>
            <a:r>
              <a:rPr lang="es-ES" sz="1000" b="1" i="1" dirty="0" err="1">
                <a:solidFill>
                  <a:schemeClr val="tx1"/>
                </a:solidFill>
              </a:rPr>
              <a:t>brexit</a:t>
            </a:r>
            <a:r>
              <a:rPr lang="es-ES" sz="1000" dirty="0">
                <a:solidFill>
                  <a:schemeClr val="tx1"/>
                </a:solidFill>
              </a:rPr>
              <a:t>”. Tras la votación a favor de la salida del Reino Unido de la U.E. las bolsas en general y la Banca en particular, vieron como las cotizaciones se desplomaban hasta mínimos anuales. Desde entonces, el mercado ha sabido corregir y sobrepasar citas de gran volatilidad como las elecciones en EE.UU.</a:t>
            </a:r>
          </a:p>
          <a:p>
            <a:pPr marL="180975" indent="-180975" algn="just">
              <a:spcBef>
                <a:spcPts val="1000"/>
              </a:spcBef>
              <a:buClr>
                <a:schemeClr val="accent2"/>
              </a:buClr>
              <a:buFont typeface="Arial" panose="020B0604020202020204" pitchFamily="34" charset="0"/>
              <a:buChar char="˃"/>
            </a:pPr>
            <a:r>
              <a:rPr lang="es-ES" sz="1000" dirty="0">
                <a:solidFill>
                  <a:schemeClr val="tx1"/>
                </a:solidFill>
              </a:rPr>
              <a:t>La principal entidad a seguir durante estos primeros meses de 2017 es el </a:t>
            </a:r>
            <a:r>
              <a:rPr lang="es-ES" sz="1000" b="1" dirty="0">
                <a:solidFill>
                  <a:schemeClr val="tx1"/>
                </a:solidFill>
              </a:rPr>
              <a:t>Banco Popular</a:t>
            </a:r>
            <a:r>
              <a:rPr lang="es-ES" sz="1000" dirty="0">
                <a:solidFill>
                  <a:schemeClr val="tx1"/>
                </a:solidFill>
              </a:rPr>
              <a:t>, dado el </a:t>
            </a:r>
            <a:r>
              <a:rPr lang="es-ES" sz="1000" b="1" dirty="0">
                <a:solidFill>
                  <a:schemeClr val="tx1"/>
                </a:solidFill>
              </a:rPr>
              <a:t>proceso de reestructuración </a:t>
            </a:r>
            <a:r>
              <a:rPr lang="es-ES" sz="1000" dirty="0">
                <a:solidFill>
                  <a:schemeClr val="tx1"/>
                </a:solidFill>
              </a:rPr>
              <a:t>en el que se encuentra y la necesidad de </a:t>
            </a:r>
            <a:r>
              <a:rPr lang="es-ES" sz="1000" b="1" dirty="0">
                <a:solidFill>
                  <a:schemeClr val="tx1"/>
                </a:solidFill>
              </a:rPr>
              <a:t>volver a recuperar,</a:t>
            </a:r>
            <a:r>
              <a:rPr lang="es-ES" sz="1000" dirty="0">
                <a:solidFill>
                  <a:schemeClr val="tx1"/>
                </a:solidFill>
              </a:rPr>
              <a:t> lo antes posible, la confianza del mercado y los accionistas.</a:t>
            </a:r>
          </a:p>
          <a:p>
            <a:pPr marL="180975" indent="-180975" algn="just">
              <a:spcBef>
                <a:spcPts val="1000"/>
              </a:spcBef>
              <a:buClr>
                <a:schemeClr val="accent2"/>
              </a:buClr>
              <a:buFont typeface="Arial" panose="020B0604020202020204" pitchFamily="34" charset="0"/>
              <a:buChar char="˃"/>
            </a:pPr>
            <a:r>
              <a:rPr lang="es-ES" sz="1000" dirty="0">
                <a:solidFill>
                  <a:schemeClr val="tx1"/>
                </a:solidFill>
              </a:rPr>
              <a:t>A nivel nacional, a través de </a:t>
            </a:r>
            <a:r>
              <a:rPr lang="es-ES" sz="1000" b="1" dirty="0">
                <a:solidFill>
                  <a:schemeClr val="tx1"/>
                </a:solidFill>
              </a:rPr>
              <a:t>EPA</a:t>
            </a:r>
            <a:r>
              <a:rPr lang="es-ES" sz="1000" dirty="0">
                <a:solidFill>
                  <a:schemeClr val="tx1"/>
                </a:solidFill>
              </a:rPr>
              <a:t> (Encuesta de Población Activa), el empleo ha aumentado durante 2016 en </a:t>
            </a:r>
            <a:r>
              <a:rPr lang="es-ES" sz="1000" b="1" dirty="0">
                <a:solidFill>
                  <a:schemeClr val="tx1"/>
                </a:solidFill>
              </a:rPr>
              <a:t>428.500 personas en el sector privado </a:t>
            </a:r>
            <a:r>
              <a:rPr lang="es-ES" sz="1000" dirty="0">
                <a:solidFill>
                  <a:schemeClr val="tx1"/>
                </a:solidFill>
              </a:rPr>
              <a:t>y se ha reducido en 14.600 en el público. Con todo la </a:t>
            </a:r>
            <a:r>
              <a:rPr lang="es-ES" sz="1000" b="1" dirty="0">
                <a:solidFill>
                  <a:schemeClr val="tx1"/>
                </a:solidFill>
              </a:rPr>
              <a:t>tasa de paro </a:t>
            </a:r>
            <a:r>
              <a:rPr lang="es-ES" sz="1000" dirty="0">
                <a:solidFill>
                  <a:schemeClr val="tx1"/>
                </a:solidFill>
              </a:rPr>
              <a:t>nacional se sitúa en el </a:t>
            </a:r>
            <a:r>
              <a:rPr lang="es-ES" sz="1000" b="1" dirty="0">
                <a:solidFill>
                  <a:schemeClr val="tx1"/>
                </a:solidFill>
              </a:rPr>
              <a:t>18,63%</a:t>
            </a:r>
            <a:r>
              <a:rPr lang="es-ES" sz="1000" dirty="0">
                <a:solidFill>
                  <a:schemeClr val="tx1"/>
                </a:solidFill>
              </a:rPr>
              <a:t>, descendiendo durante este año en 2,26% frente a 2015 (20,89%). </a:t>
            </a:r>
          </a:p>
          <a:p>
            <a:pPr marL="180975" indent="-180975" algn="just">
              <a:spcBef>
                <a:spcPts val="1000"/>
              </a:spcBef>
              <a:buClr>
                <a:schemeClr val="accent2"/>
              </a:buClr>
              <a:buFont typeface="Arial" panose="020B0604020202020204" pitchFamily="34" charset="0"/>
              <a:buChar char="˃"/>
            </a:pPr>
            <a:r>
              <a:rPr lang="es-ES" sz="1000" dirty="0">
                <a:solidFill>
                  <a:schemeClr val="tx1"/>
                </a:solidFill>
              </a:rPr>
              <a:t>El </a:t>
            </a:r>
            <a:r>
              <a:rPr lang="es-ES" sz="1000" b="1" dirty="0">
                <a:solidFill>
                  <a:schemeClr val="tx1"/>
                </a:solidFill>
              </a:rPr>
              <a:t>PIB</a:t>
            </a:r>
            <a:r>
              <a:rPr lang="es-ES" sz="1000" dirty="0">
                <a:solidFill>
                  <a:schemeClr val="tx1"/>
                </a:solidFill>
              </a:rPr>
              <a:t> a precios corrientes en España durante este 2016 se ha situado en </a:t>
            </a:r>
            <a:r>
              <a:rPr lang="es-ES" sz="1000" b="1" dirty="0">
                <a:solidFill>
                  <a:schemeClr val="tx1"/>
                </a:solidFill>
              </a:rPr>
              <a:t>1.113.851 millones de euros</a:t>
            </a:r>
            <a:r>
              <a:rPr lang="es-ES" sz="1000" dirty="0">
                <a:solidFill>
                  <a:schemeClr val="tx1"/>
                </a:solidFill>
              </a:rPr>
              <a:t>, lo que supone una </a:t>
            </a:r>
            <a:r>
              <a:rPr lang="es-ES" sz="1000" b="1" dirty="0">
                <a:solidFill>
                  <a:schemeClr val="tx1"/>
                </a:solidFill>
              </a:rPr>
              <a:t>variación de volumen del 3,2%</a:t>
            </a:r>
            <a:r>
              <a:rPr lang="es-ES" sz="1000" dirty="0">
                <a:solidFill>
                  <a:schemeClr val="tx1"/>
                </a:solidFill>
              </a:rPr>
              <a:t>, apoyada principalmente en el gasto interno.</a:t>
            </a:r>
          </a:p>
        </p:txBody>
      </p:sp>
    </p:spTree>
    <p:extLst>
      <p:ext uri="{BB962C8B-B14F-4D97-AF65-F5344CB8AC3E}">
        <p14:creationId xmlns:p14="http://schemas.microsoft.com/office/powerpoint/2010/main" val="220634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redondeado 23"/>
          <p:cNvSpPr/>
          <p:nvPr/>
        </p:nvSpPr>
        <p:spPr>
          <a:xfrm>
            <a:off x="284094" y="58453"/>
            <a:ext cx="5354706" cy="42031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accent1"/>
                </a:solidFill>
                <a:latin typeface="Source Sans Pro" panose="020B0503030403020204" pitchFamily="34" charset="0"/>
              </a:rPr>
              <a:t>Glosario</a:t>
            </a:r>
          </a:p>
        </p:txBody>
      </p:sp>
      <p:sp>
        <p:nvSpPr>
          <p:cNvPr id="33" name="Rectángulo redondeado 32"/>
          <p:cNvSpPr/>
          <p:nvPr/>
        </p:nvSpPr>
        <p:spPr>
          <a:xfrm>
            <a:off x="284094" y="478763"/>
            <a:ext cx="6330950" cy="93357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buClr>
                <a:schemeClr val="accent2"/>
              </a:buClr>
            </a:pPr>
            <a:r>
              <a:rPr lang="es-ES" sz="900" b="1" dirty="0">
                <a:solidFill>
                  <a:schemeClr val="accent2"/>
                </a:solidFill>
                <a:latin typeface="+mj-lt"/>
              </a:rPr>
              <a:t>Cuenta de resultados</a:t>
            </a:r>
          </a:p>
          <a:p>
            <a:pPr marL="180975" indent="-180975" algn="just">
              <a:spcBef>
                <a:spcPts val="600"/>
              </a:spcBef>
              <a:buClr>
                <a:schemeClr val="accent2"/>
              </a:buClr>
              <a:buFont typeface="Arial" panose="020B0604020202020204" pitchFamily="34" charset="0"/>
              <a:buChar char="˃"/>
            </a:pPr>
            <a:r>
              <a:rPr lang="es-ES" sz="800" b="1" dirty="0">
                <a:solidFill>
                  <a:schemeClr val="tx1"/>
                </a:solidFill>
                <a:latin typeface="+mj-lt"/>
              </a:rPr>
              <a:t>Margen de intereses: </a:t>
            </a:r>
            <a:r>
              <a:rPr lang="es-ES" sz="800" dirty="0">
                <a:solidFill>
                  <a:schemeClr val="tx1"/>
                </a:solidFill>
                <a:latin typeface="+mj-lt"/>
              </a:rPr>
              <a:t>Es la diferencia entre los intereses que cobran las entidades por las inversiones crediticias y financieras (activo) menos los intereses que deben pagar por el dinero que depositan en la entidad (pasivo).</a:t>
            </a:r>
          </a:p>
          <a:p>
            <a:pPr marL="180975" indent="-180975" algn="just">
              <a:spcBef>
                <a:spcPts val="600"/>
              </a:spcBef>
              <a:buClr>
                <a:schemeClr val="accent2"/>
              </a:buClr>
              <a:buFont typeface="Arial" panose="020B0604020202020204" pitchFamily="34" charset="0"/>
              <a:buChar char="˃"/>
            </a:pPr>
            <a:r>
              <a:rPr lang="es-ES" sz="800" b="1" dirty="0">
                <a:solidFill>
                  <a:schemeClr val="tx1"/>
                </a:solidFill>
                <a:latin typeface="+mj-lt"/>
              </a:rPr>
              <a:t>Comisiones netas: </a:t>
            </a:r>
            <a:r>
              <a:rPr lang="es-ES" sz="800" dirty="0">
                <a:solidFill>
                  <a:schemeClr val="tx1"/>
                </a:solidFill>
                <a:latin typeface="+mj-lt"/>
              </a:rPr>
              <a:t>Todas aquellos ingresos que la Banca percibe a través de comisiones procedentes de la gestión de cuentas, productos de ahorro (mantenimiento, </a:t>
            </a:r>
            <a:r>
              <a:rPr lang="es-ES" sz="800" dirty="0" err="1">
                <a:solidFill>
                  <a:schemeClr val="tx1"/>
                </a:solidFill>
                <a:latin typeface="+mj-lt"/>
              </a:rPr>
              <a:t>etc</a:t>
            </a:r>
            <a:r>
              <a:rPr lang="es-ES" sz="800" dirty="0">
                <a:solidFill>
                  <a:schemeClr val="tx1"/>
                </a:solidFill>
                <a:latin typeface="+mj-lt"/>
              </a:rPr>
              <a:t>), por el uso de medios de pago (renovaciones de tarjeta, retirada de efectivo, </a:t>
            </a:r>
            <a:r>
              <a:rPr lang="es-ES" sz="800" dirty="0" err="1">
                <a:solidFill>
                  <a:schemeClr val="tx1"/>
                </a:solidFill>
                <a:latin typeface="+mj-lt"/>
              </a:rPr>
              <a:t>etc</a:t>
            </a:r>
            <a:r>
              <a:rPr lang="es-ES" sz="800" dirty="0">
                <a:solidFill>
                  <a:schemeClr val="tx1"/>
                </a:solidFill>
                <a:latin typeface="+mj-lt"/>
              </a:rPr>
              <a:t>), gestión y depósito de fondos y planes de pensiones, comercialización de seguros, etc.</a:t>
            </a:r>
          </a:p>
          <a:p>
            <a:pPr marL="180975" indent="-180975" algn="just">
              <a:spcBef>
                <a:spcPts val="600"/>
              </a:spcBef>
              <a:buClr>
                <a:schemeClr val="accent2"/>
              </a:buClr>
              <a:buFont typeface="Arial" panose="020B0604020202020204" pitchFamily="34" charset="0"/>
              <a:buChar char="˃"/>
            </a:pPr>
            <a:r>
              <a:rPr lang="es-ES" sz="800" b="1" dirty="0">
                <a:solidFill>
                  <a:schemeClr val="tx1"/>
                </a:solidFill>
                <a:latin typeface="+mj-lt"/>
              </a:rPr>
              <a:t>Ingresos recurrentes:</a:t>
            </a:r>
            <a:r>
              <a:rPr lang="es-ES" sz="800" dirty="0">
                <a:solidFill>
                  <a:schemeClr val="tx1"/>
                </a:solidFill>
                <a:latin typeface="+mj-lt"/>
              </a:rPr>
              <a:t> Suma del Margen de intereses y Comisiones netas, que representan los ingresos totales de la actividad principal de las entidades. (ej. Comisiones de préstamos, intereses por uso de tarjetas de crédito, etc.).</a:t>
            </a:r>
          </a:p>
          <a:p>
            <a:pPr marL="180975" indent="-180975" algn="just">
              <a:spcBef>
                <a:spcPts val="600"/>
              </a:spcBef>
              <a:buClr>
                <a:schemeClr val="accent2"/>
              </a:buClr>
              <a:buFont typeface="Arial" panose="020B0604020202020204" pitchFamily="34" charset="0"/>
              <a:buChar char="˃"/>
            </a:pPr>
            <a:r>
              <a:rPr lang="es-ES" sz="800" b="1" dirty="0">
                <a:solidFill>
                  <a:schemeClr val="tx1"/>
                </a:solidFill>
                <a:latin typeface="+mj-lt"/>
              </a:rPr>
              <a:t>ROF (Resultado de Operaciones Financieras)</a:t>
            </a:r>
            <a:r>
              <a:rPr lang="es-ES" sz="800" dirty="0">
                <a:solidFill>
                  <a:schemeClr val="tx1"/>
                </a:solidFill>
                <a:latin typeface="+mj-lt"/>
              </a:rPr>
              <a:t>: Refleja las plusvalías (o minusvalías) obtenidas por un banco al operar en los mercados con acciones, bonos o derivados a través de su cartera de negociación. No incluyendo dividendos o intereses. (ej. Venta de bonos de estados, obligaciones, etc.).</a:t>
            </a:r>
          </a:p>
          <a:p>
            <a:pPr marL="180975" indent="-180975" algn="just">
              <a:spcBef>
                <a:spcPts val="600"/>
              </a:spcBef>
              <a:buClr>
                <a:schemeClr val="accent2"/>
              </a:buClr>
              <a:buFont typeface="Arial" panose="020B0604020202020204" pitchFamily="34" charset="0"/>
              <a:buChar char="˃"/>
            </a:pPr>
            <a:r>
              <a:rPr lang="es-ES" sz="800" b="1" dirty="0">
                <a:solidFill>
                  <a:schemeClr val="tx1"/>
                </a:solidFill>
                <a:latin typeface="+mj-lt"/>
              </a:rPr>
              <a:t>PNB (Productos No Bancarios): </a:t>
            </a:r>
            <a:r>
              <a:rPr lang="es-ES" sz="800" dirty="0">
                <a:solidFill>
                  <a:schemeClr val="tx1"/>
                </a:solidFill>
                <a:latin typeface="+mj-lt"/>
              </a:rPr>
              <a:t>Engloba al resto de ingresos que las entidades mantienen y tienen un procedencia ajena a fines financieros.</a:t>
            </a:r>
            <a:endParaRPr lang="es-ES" sz="800" b="1" dirty="0">
              <a:solidFill>
                <a:schemeClr val="tx1"/>
              </a:solidFill>
              <a:latin typeface="+mj-lt"/>
            </a:endParaRPr>
          </a:p>
          <a:p>
            <a:pPr marL="180975" indent="-180975" algn="just">
              <a:spcBef>
                <a:spcPts val="600"/>
              </a:spcBef>
              <a:buClr>
                <a:schemeClr val="accent2"/>
              </a:buClr>
              <a:buFont typeface="Arial" panose="020B0604020202020204" pitchFamily="34" charset="0"/>
              <a:buChar char="˃"/>
            </a:pPr>
            <a:r>
              <a:rPr lang="es-ES" sz="800" b="1" dirty="0">
                <a:solidFill>
                  <a:schemeClr val="tx1"/>
                </a:solidFill>
                <a:latin typeface="+mj-lt"/>
              </a:rPr>
              <a:t>Margen bruto: </a:t>
            </a:r>
            <a:r>
              <a:rPr lang="es-ES" sz="800" dirty="0">
                <a:solidFill>
                  <a:schemeClr val="tx1"/>
                </a:solidFill>
                <a:latin typeface="+mj-lt"/>
              </a:rPr>
              <a:t>Suma de los Ingresos recurrentes más el Resultado por Operaciones Financieras (ROF) y el resto de ingresos procedentes de Productos No Bancarios (PNB).</a:t>
            </a:r>
          </a:p>
          <a:p>
            <a:pPr marL="180975" indent="-180975" algn="just">
              <a:spcBef>
                <a:spcPts val="600"/>
              </a:spcBef>
              <a:buClr>
                <a:schemeClr val="accent2"/>
              </a:buClr>
              <a:buFont typeface="Arial" panose="020B0604020202020204" pitchFamily="34" charset="0"/>
              <a:buChar char="˃"/>
            </a:pPr>
            <a:r>
              <a:rPr lang="es-ES" sz="800" b="1" dirty="0">
                <a:solidFill>
                  <a:schemeClr val="tx1"/>
                </a:solidFill>
                <a:latin typeface="+mj-lt"/>
              </a:rPr>
              <a:t>Gastos de explotación: </a:t>
            </a:r>
            <a:r>
              <a:rPr lang="es-ES" sz="800" dirty="0">
                <a:solidFill>
                  <a:schemeClr val="tx1"/>
                </a:solidFill>
                <a:latin typeface="+mj-lt"/>
              </a:rPr>
              <a:t>Aquellos desembolsos realizados por las entidades para la obtención de los ingresos del ejercicio, siempre que provengan de la realización de la actividad principal de la entidad. (ej. Pagos de nóminas, arrendamientos oficinas, etc.).</a:t>
            </a:r>
          </a:p>
          <a:p>
            <a:pPr marL="180975" indent="-180975" algn="just">
              <a:spcBef>
                <a:spcPts val="600"/>
              </a:spcBef>
              <a:buClr>
                <a:schemeClr val="accent2"/>
              </a:buClr>
              <a:buFont typeface="Arial" panose="020B0604020202020204" pitchFamily="34" charset="0"/>
              <a:buChar char="˃"/>
            </a:pPr>
            <a:r>
              <a:rPr lang="es-ES" sz="800" b="1" dirty="0">
                <a:solidFill>
                  <a:schemeClr val="tx1"/>
                </a:solidFill>
                <a:latin typeface="+mj-lt"/>
              </a:rPr>
              <a:t>Margen de explotación: </a:t>
            </a:r>
            <a:r>
              <a:rPr lang="es-ES" sz="800" dirty="0">
                <a:solidFill>
                  <a:schemeClr val="tx1"/>
                </a:solidFill>
                <a:latin typeface="+mj-lt"/>
              </a:rPr>
              <a:t>Diferencia entre el Margen bruto y los Gastos de explotación en los que la entidad incurre.</a:t>
            </a:r>
          </a:p>
          <a:p>
            <a:pPr marL="180975" indent="-180975" algn="just">
              <a:spcBef>
                <a:spcPts val="600"/>
              </a:spcBef>
              <a:buClr>
                <a:schemeClr val="accent2"/>
              </a:buClr>
              <a:buFont typeface="Arial" panose="020B0604020202020204" pitchFamily="34" charset="0"/>
              <a:buChar char="˃"/>
            </a:pPr>
            <a:r>
              <a:rPr lang="es-ES" sz="800" b="1" dirty="0">
                <a:solidFill>
                  <a:schemeClr val="tx1"/>
                </a:solidFill>
                <a:latin typeface="+mj-lt"/>
              </a:rPr>
              <a:t>Pérdidas por deterioro: </a:t>
            </a:r>
            <a:r>
              <a:rPr lang="es-ES" sz="800" dirty="0">
                <a:solidFill>
                  <a:schemeClr val="tx1"/>
                </a:solidFill>
                <a:latin typeface="+mj-lt"/>
              </a:rPr>
              <a:t>Incluye todos aquellos activos dentro del balance de una entidad donde existe evidencia objetiva de deterioro y que suponga un impacto negativo en los flujos de efectivo futuros. (ej. Valor de inmuebles en cartera, valor de acciones en cartera, etc.).</a:t>
            </a:r>
          </a:p>
          <a:p>
            <a:pPr marL="180975" indent="-180975" algn="just">
              <a:spcBef>
                <a:spcPts val="600"/>
              </a:spcBef>
              <a:buClr>
                <a:schemeClr val="accent2"/>
              </a:buClr>
              <a:buFont typeface="Arial" panose="020B0604020202020204" pitchFamily="34" charset="0"/>
              <a:buChar char="˃"/>
            </a:pPr>
            <a:r>
              <a:rPr lang="es-ES" sz="800" b="1" dirty="0">
                <a:solidFill>
                  <a:schemeClr val="tx1"/>
                </a:solidFill>
                <a:latin typeface="+mj-lt"/>
              </a:rPr>
              <a:t>Beneficios extraordinarios: </a:t>
            </a:r>
            <a:r>
              <a:rPr lang="es-ES" sz="800" dirty="0">
                <a:solidFill>
                  <a:schemeClr val="tx1"/>
                </a:solidFill>
                <a:latin typeface="+mj-lt"/>
              </a:rPr>
              <a:t>Son los beneficios que la entidades bancarias obtienen por una operación única o no recurrente y/o que no proviene de su actividad habitual. (ej. Plusvalías tipos de cambio de divisas, etc.). </a:t>
            </a:r>
          </a:p>
          <a:p>
            <a:pPr marL="180975" indent="-180975" algn="just">
              <a:spcBef>
                <a:spcPts val="600"/>
              </a:spcBef>
              <a:buClr>
                <a:schemeClr val="accent2"/>
              </a:buClr>
              <a:buFont typeface="Arial" panose="020B0604020202020204" pitchFamily="34" charset="0"/>
              <a:buChar char="˃"/>
            </a:pPr>
            <a:r>
              <a:rPr lang="es-ES" sz="800" b="1" dirty="0">
                <a:solidFill>
                  <a:schemeClr val="tx1"/>
                </a:solidFill>
                <a:latin typeface="+mj-lt"/>
              </a:rPr>
              <a:t>BAI (Beneficios Antes de Impuestos): </a:t>
            </a:r>
            <a:r>
              <a:rPr lang="es-ES" sz="800" dirty="0">
                <a:solidFill>
                  <a:schemeClr val="tx1"/>
                </a:solidFill>
                <a:latin typeface="+mj-lt"/>
              </a:rPr>
              <a:t> Es la diferencia entre el Margen de explotación y las Perdidas por deterioro (sumando o restando los beneficios extraordinarios dependiendo que hayan sido negativos o positivos).</a:t>
            </a:r>
          </a:p>
          <a:p>
            <a:pPr marL="180975" indent="-180975" algn="just">
              <a:spcBef>
                <a:spcPts val="600"/>
              </a:spcBef>
              <a:buClr>
                <a:schemeClr val="accent2"/>
              </a:buClr>
              <a:buFont typeface="Arial" panose="020B0604020202020204" pitchFamily="34" charset="0"/>
              <a:buChar char="˃"/>
            </a:pPr>
            <a:r>
              <a:rPr lang="es-ES" sz="800" b="1" dirty="0">
                <a:solidFill>
                  <a:schemeClr val="tx1"/>
                </a:solidFill>
                <a:latin typeface="+mj-lt"/>
              </a:rPr>
              <a:t>Bº Neto: </a:t>
            </a:r>
            <a:r>
              <a:rPr lang="es-ES" sz="800" dirty="0">
                <a:solidFill>
                  <a:schemeClr val="tx1"/>
                </a:solidFill>
                <a:latin typeface="+mj-lt"/>
              </a:rPr>
              <a:t>Resultado presentado por la entidad después de hacer frente a todas las obligaciones en forma de gastos e impuestos.</a:t>
            </a:r>
          </a:p>
          <a:p>
            <a:pPr algn="just">
              <a:spcBef>
                <a:spcPts val="1200"/>
              </a:spcBef>
              <a:buClr>
                <a:schemeClr val="accent2"/>
              </a:buClr>
            </a:pPr>
            <a:r>
              <a:rPr lang="es-ES" sz="900" b="1" dirty="0">
                <a:solidFill>
                  <a:schemeClr val="accent2"/>
                </a:solidFill>
              </a:rPr>
              <a:t>Indicadores y ratios</a:t>
            </a:r>
          </a:p>
          <a:p>
            <a:pPr marL="171450" indent="-171450" algn="just">
              <a:spcBef>
                <a:spcPts val="600"/>
              </a:spcBef>
              <a:buClr>
                <a:schemeClr val="accent2"/>
              </a:buClr>
              <a:buFont typeface="Arial" panose="020B0604020202020204" pitchFamily="34" charset="0"/>
              <a:buChar char="˃"/>
            </a:pPr>
            <a:r>
              <a:rPr lang="es-ES" sz="800" b="1" dirty="0">
                <a:solidFill>
                  <a:schemeClr val="tx1"/>
                </a:solidFill>
              </a:rPr>
              <a:t>ROA (</a:t>
            </a:r>
            <a:r>
              <a:rPr lang="es-ES" sz="800" b="1" dirty="0" err="1">
                <a:solidFill>
                  <a:schemeClr val="tx1"/>
                </a:solidFill>
              </a:rPr>
              <a:t>Return</a:t>
            </a:r>
            <a:r>
              <a:rPr lang="es-ES" sz="800" b="1" dirty="0">
                <a:solidFill>
                  <a:schemeClr val="tx1"/>
                </a:solidFill>
              </a:rPr>
              <a:t> </a:t>
            </a:r>
            <a:r>
              <a:rPr lang="es-ES" sz="800" b="1" dirty="0" err="1">
                <a:solidFill>
                  <a:schemeClr val="tx1"/>
                </a:solidFill>
              </a:rPr>
              <a:t>on</a:t>
            </a:r>
            <a:r>
              <a:rPr lang="es-ES" sz="800" b="1" dirty="0">
                <a:solidFill>
                  <a:schemeClr val="tx1"/>
                </a:solidFill>
              </a:rPr>
              <a:t> </a:t>
            </a:r>
            <a:r>
              <a:rPr lang="es-ES" sz="800" b="1" dirty="0" err="1">
                <a:solidFill>
                  <a:schemeClr val="tx1"/>
                </a:solidFill>
              </a:rPr>
              <a:t>Assets</a:t>
            </a:r>
            <a:r>
              <a:rPr lang="es-ES" sz="800" b="1" dirty="0">
                <a:solidFill>
                  <a:schemeClr val="tx1"/>
                </a:solidFill>
              </a:rPr>
              <a:t>): </a:t>
            </a:r>
            <a:r>
              <a:rPr lang="es-ES" sz="800" dirty="0">
                <a:solidFill>
                  <a:schemeClr val="tx1"/>
                </a:solidFill>
              </a:rPr>
              <a:t>Rentabilidad obtenida por parte de la entidad sobre los activos totales, es decir la rentabilidad obtenida por cada euro invertido en los activos. La fórmula es: ROA = BAI / Activos Totales. </a:t>
            </a:r>
          </a:p>
          <a:p>
            <a:pPr marL="171450" indent="-171450" algn="just">
              <a:spcBef>
                <a:spcPts val="600"/>
              </a:spcBef>
              <a:buClr>
                <a:schemeClr val="accent2"/>
              </a:buClr>
              <a:buFont typeface="Arial" panose="020B0604020202020204" pitchFamily="34" charset="0"/>
              <a:buChar char="˃"/>
            </a:pPr>
            <a:r>
              <a:rPr lang="es-ES" sz="800" b="1" dirty="0">
                <a:solidFill>
                  <a:schemeClr val="tx1"/>
                </a:solidFill>
              </a:rPr>
              <a:t>ROE (</a:t>
            </a:r>
            <a:r>
              <a:rPr lang="es-ES" sz="800" b="1" dirty="0" err="1">
                <a:solidFill>
                  <a:schemeClr val="tx1"/>
                </a:solidFill>
              </a:rPr>
              <a:t>Return</a:t>
            </a:r>
            <a:r>
              <a:rPr lang="es-ES" sz="800" b="1" dirty="0">
                <a:solidFill>
                  <a:schemeClr val="tx1"/>
                </a:solidFill>
              </a:rPr>
              <a:t> </a:t>
            </a:r>
            <a:r>
              <a:rPr lang="es-ES" sz="800" b="1" dirty="0" err="1">
                <a:solidFill>
                  <a:schemeClr val="tx1"/>
                </a:solidFill>
              </a:rPr>
              <a:t>on</a:t>
            </a:r>
            <a:r>
              <a:rPr lang="es-ES" sz="800" b="1" dirty="0">
                <a:solidFill>
                  <a:schemeClr val="tx1"/>
                </a:solidFill>
              </a:rPr>
              <a:t> </a:t>
            </a:r>
            <a:r>
              <a:rPr lang="es-ES" sz="800" b="1" dirty="0" err="1">
                <a:solidFill>
                  <a:schemeClr val="tx1"/>
                </a:solidFill>
              </a:rPr>
              <a:t>Equity</a:t>
            </a:r>
            <a:r>
              <a:rPr lang="es-ES" sz="800" b="1" dirty="0">
                <a:solidFill>
                  <a:schemeClr val="tx1"/>
                </a:solidFill>
              </a:rPr>
              <a:t>): </a:t>
            </a:r>
            <a:r>
              <a:rPr lang="es-ES" altLang="es-ES" sz="800" dirty="0">
                <a:solidFill>
                  <a:schemeClr val="tx1"/>
                </a:solidFill>
                <a:latin typeface="Arial" panose="020B0604020202020204" pitchFamily="34" charset="0"/>
              </a:rPr>
              <a:t>Rentabilidad sobre recursos propios. Es la rentabilidad que obtiene la empresa al dinero de sus accionistas. La fórmula es: ROE = beneficio neto / recursos propios. Cuanto mayor sea el ROE mejor gestionada estará y mayor capacitación tendrá para incrementar los beneficios en el futuro.</a:t>
            </a:r>
            <a:endParaRPr lang="es-ES" sz="800" b="1" dirty="0">
              <a:solidFill>
                <a:schemeClr val="tx1"/>
              </a:solidFill>
            </a:endParaRPr>
          </a:p>
          <a:p>
            <a:pPr marL="171450" indent="-171450" algn="just">
              <a:spcBef>
                <a:spcPts val="600"/>
              </a:spcBef>
              <a:buClr>
                <a:schemeClr val="accent2"/>
              </a:buClr>
              <a:buFont typeface="Arial" panose="020B0604020202020204" pitchFamily="34" charset="0"/>
              <a:buChar char="˃"/>
            </a:pPr>
            <a:r>
              <a:rPr lang="es-ES" sz="800" b="1" dirty="0">
                <a:solidFill>
                  <a:schemeClr val="tx1"/>
                </a:solidFill>
              </a:rPr>
              <a:t>Eficiencia ordinaria: </a:t>
            </a:r>
            <a:r>
              <a:rPr lang="es-ES" sz="800" dirty="0">
                <a:solidFill>
                  <a:schemeClr val="tx1"/>
                </a:solidFill>
              </a:rPr>
              <a:t>Ratio que mide los ingresos de las entidades con respecto a los costes de explotación en los que incurre. La fórmula es: Eficiencia ordinaria = Gastos de explotación / Margen bruto. Este ratio se expresa en porcentaje y cuanto mayor sea mejor, mostrando el estado de salud de una entidad.</a:t>
            </a:r>
          </a:p>
          <a:p>
            <a:pPr marL="171450" indent="-171450" algn="just">
              <a:spcBef>
                <a:spcPts val="600"/>
              </a:spcBef>
              <a:buClr>
                <a:schemeClr val="accent2"/>
              </a:buClr>
              <a:buFont typeface="Arial" panose="020B0604020202020204" pitchFamily="34" charset="0"/>
              <a:buChar char="˃"/>
            </a:pPr>
            <a:r>
              <a:rPr lang="es-ES" sz="800" b="1" dirty="0">
                <a:solidFill>
                  <a:schemeClr val="tx1"/>
                </a:solidFill>
              </a:rPr>
              <a:t>Eficiencia recurrente: </a:t>
            </a:r>
            <a:r>
              <a:rPr lang="es-ES" sz="800" dirty="0">
                <a:solidFill>
                  <a:schemeClr val="tx1"/>
                </a:solidFill>
              </a:rPr>
              <a:t>Mismo ratio que el anterior (Eficiencia ordinaria) pero únicamente teniendo en cuenta los ingresos recurrentes de las entidades. La fórmula es: Eficiencia recurrente = Gastos de explotación / (Margen de intereses + Comisiones netas).</a:t>
            </a:r>
          </a:p>
          <a:p>
            <a:pPr marL="171450" indent="-171450" algn="just">
              <a:spcBef>
                <a:spcPts val="600"/>
              </a:spcBef>
              <a:buClr>
                <a:schemeClr val="accent2"/>
              </a:buClr>
              <a:buFont typeface="Arial" panose="020B0604020202020204" pitchFamily="34" charset="0"/>
              <a:buChar char="˃"/>
            </a:pPr>
            <a:r>
              <a:rPr lang="es-ES" sz="800" b="1" dirty="0">
                <a:solidFill>
                  <a:schemeClr val="tx1"/>
                </a:solidFill>
              </a:rPr>
              <a:t>Coste del riesgo: </a:t>
            </a:r>
            <a:r>
              <a:rPr lang="es-ES" sz="800" dirty="0">
                <a:solidFill>
                  <a:schemeClr val="tx1"/>
                </a:solidFill>
              </a:rPr>
              <a:t>Mide las pérdidas por deterioro de las entidades</a:t>
            </a:r>
            <a:r>
              <a:rPr lang="es-ES" sz="800" b="1" dirty="0">
                <a:solidFill>
                  <a:schemeClr val="tx1"/>
                </a:solidFill>
              </a:rPr>
              <a:t> </a:t>
            </a:r>
            <a:r>
              <a:rPr lang="es-ES" sz="800" dirty="0">
                <a:solidFill>
                  <a:schemeClr val="tx1"/>
                </a:solidFill>
              </a:rPr>
              <a:t>entre los Activos Totales. Se expresa en porcentaje y cuanto mayor sea peor para la entidad.</a:t>
            </a:r>
          </a:p>
          <a:p>
            <a:pPr marL="171450" indent="-171450" algn="just">
              <a:spcBef>
                <a:spcPts val="600"/>
              </a:spcBef>
              <a:buClr>
                <a:schemeClr val="accent2"/>
              </a:buClr>
              <a:buFont typeface="Arial" panose="020B0604020202020204" pitchFamily="34" charset="0"/>
              <a:buChar char="˃"/>
            </a:pPr>
            <a:r>
              <a:rPr lang="es-ES" sz="800" b="1" dirty="0">
                <a:solidFill>
                  <a:schemeClr val="tx1"/>
                </a:solidFill>
              </a:rPr>
              <a:t>Tasa de morosidad: </a:t>
            </a:r>
            <a:r>
              <a:rPr lang="es-ES" altLang="es-ES" sz="800" dirty="0">
                <a:solidFill>
                  <a:schemeClr val="tx1"/>
                </a:solidFill>
                <a:latin typeface="Arial" panose="020B0604020202020204" pitchFamily="34" charset="0"/>
              </a:rPr>
              <a:t>Es el porcentaje de los créditos concedidos a sus clientes que no ha sido devuelto en las fechas acordadas, se expresa en porcentaje y cuanto menor sea esta tasa mejor para la entidad.</a:t>
            </a:r>
          </a:p>
          <a:p>
            <a:pPr marL="171450" indent="-171450" algn="just">
              <a:spcBef>
                <a:spcPts val="600"/>
              </a:spcBef>
              <a:buClr>
                <a:schemeClr val="accent2"/>
              </a:buClr>
              <a:buFont typeface="Arial" panose="020B0604020202020204" pitchFamily="34" charset="0"/>
              <a:buChar char="˃"/>
            </a:pPr>
            <a:r>
              <a:rPr lang="es-ES" sz="800" b="1" dirty="0">
                <a:solidFill>
                  <a:schemeClr val="tx1"/>
                </a:solidFill>
                <a:latin typeface="Arial" panose="020B0604020202020204" pitchFamily="34" charset="0"/>
              </a:rPr>
              <a:t>Cobertura: </a:t>
            </a:r>
            <a:r>
              <a:rPr lang="es-ES" sz="800" dirty="0">
                <a:solidFill>
                  <a:schemeClr val="tx1"/>
                </a:solidFill>
                <a:latin typeface="Arial" panose="020B0604020202020204" pitchFamily="34" charset="0"/>
              </a:rPr>
              <a:t>Este</a:t>
            </a:r>
            <a:r>
              <a:rPr lang="es-ES" sz="800" b="1" dirty="0">
                <a:solidFill>
                  <a:schemeClr val="tx1"/>
                </a:solidFill>
                <a:latin typeface="Arial" panose="020B0604020202020204" pitchFamily="34" charset="0"/>
              </a:rPr>
              <a:t> </a:t>
            </a:r>
            <a:r>
              <a:rPr lang="es-ES" sz="800" dirty="0">
                <a:solidFill>
                  <a:schemeClr val="tx1"/>
                </a:solidFill>
                <a:latin typeface="Arial" panose="020B0604020202020204" pitchFamily="34" charset="0"/>
              </a:rPr>
              <a:t>ratio informa sobre la protección que tienen las entidades financieras ante los préstamos impagados de sus clientes. Se calcula al relacionar el porcentaje de créditos morosos que tiene un banco en su cartera con respecto a las provisiones que realiza esa entidad. Se expresa en porcentaje. Cuanto mayor sea dicha tasa mejor para el banco.</a:t>
            </a:r>
          </a:p>
          <a:p>
            <a:pPr marL="171450" indent="-171450" algn="just">
              <a:spcBef>
                <a:spcPts val="600"/>
              </a:spcBef>
              <a:buClr>
                <a:schemeClr val="accent2"/>
              </a:buClr>
              <a:buFont typeface="Arial" panose="020B0604020202020204" pitchFamily="34" charset="0"/>
              <a:buChar char="˃"/>
            </a:pPr>
            <a:r>
              <a:rPr lang="es-ES" sz="800" b="1" dirty="0">
                <a:solidFill>
                  <a:schemeClr val="tx1"/>
                </a:solidFill>
                <a:latin typeface="Arial" panose="020B0604020202020204" pitchFamily="34" charset="0"/>
              </a:rPr>
              <a:t>Loan to </a:t>
            </a:r>
            <a:r>
              <a:rPr lang="es-ES" sz="800" b="1" dirty="0" err="1">
                <a:solidFill>
                  <a:schemeClr val="tx1"/>
                </a:solidFill>
                <a:latin typeface="Arial" panose="020B0604020202020204" pitchFamily="34" charset="0"/>
              </a:rPr>
              <a:t>Deposit</a:t>
            </a:r>
            <a:r>
              <a:rPr lang="es-ES" sz="800" b="1" dirty="0">
                <a:solidFill>
                  <a:schemeClr val="tx1"/>
                </a:solidFill>
                <a:latin typeface="Arial" panose="020B0604020202020204" pitchFamily="34" charset="0"/>
              </a:rPr>
              <a:t> (LTD): </a:t>
            </a:r>
            <a:r>
              <a:rPr lang="es-ES" sz="800" dirty="0">
                <a:solidFill>
                  <a:schemeClr val="tx1"/>
                </a:solidFill>
                <a:latin typeface="Arial" panose="020B0604020202020204" pitchFamily="34" charset="0"/>
              </a:rPr>
              <a:t>Mide la liquidez a través de la relación entre los depósitos de la entidad respecto al volumen de crédito concedidos a la clientela. Uno de los ratios mas eficiente y usados para medir la capacidad de las entidades para satisfacer la demanda de efectivo. Se expresa en porcentaje.</a:t>
            </a:r>
          </a:p>
          <a:p>
            <a:pPr marL="171450" indent="-171450" algn="just">
              <a:spcBef>
                <a:spcPts val="600"/>
              </a:spcBef>
              <a:buClr>
                <a:schemeClr val="accent2"/>
              </a:buClr>
              <a:buFont typeface="Arial" panose="020B0604020202020204" pitchFamily="34" charset="0"/>
              <a:buChar char="˃"/>
            </a:pPr>
            <a:r>
              <a:rPr lang="es-ES" sz="800" b="1" dirty="0">
                <a:solidFill>
                  <a:schemeClr val="tx1"/>
                </a:solidFill>
                <a:latin typeface="Arial" panose="020B0604020202020204" pitchFamily="34" charset="0"/>
              </a:rPr>
              <a:t>CET (</a:t>
            </a:r>
            <a:r>
              <a:rPr lang="es-ES" sz="800" b="1" dirty="0" err="1">
                <a:solidFill>
                  <a:schemeClr val="tx1"/>
                </a:solidFill>
                <a:latin typeface="Arial" panose="020B0604020202020204" pitchFamily="34" charset="0"/>
              </a:rPr>
              <a:t>Common</a:t>
            </a:r>
            <a:r>
              <a:rPr lang="es-ES" sz="800" b="1" dirty="0">
                <a:solidFill>
                  <a:schemeClr val="tx1"/>
                </a:solidFill>
                <a:latin typeface="Arial" panose="020B0604020202020204" pitchFamily="34" charset="0"/>
              </a:rPr>
              <a:t> </a:t>
            </a:r>
            <a:r>
              <a:rPr lang="es-ES" sz="800" b="1" dirty="0" err="1">
                <a:solidFill>
                  <a:schemeClr val="tx1"/>
                </a:solidFill>
                <a:latin typeface="Arial" panose="020B0604020202020204" pitchFamily="34" charset="0"/>
              </a:rPr>
              <a:t>Equity</a:t>
            </a:r>
            <a:r>
              <a:rPr lang="es-ES" sz="800" b="1" dirty="0">
                <a:solidFill>
                  <a:schemeClr val="tx1"/>
                </a:solidFill>
                <a:latin typeface="Arial" panose="020B0604020202020204" pitchFamily="34" charset="0"/>
              </a:rPr>
              <a:t> </a:t>
            </a:r>
            <a:r>
              <a:rPr lang="es-ES" sz="800" b="1" dirty="0" err="1">
                <a:solidFill>
                  <a:schemeClr val="tx1"/>
                </a:solidFill>
                <a:latin typeface="Arial" panose="020B0604020202020204" pitchFamily="34" charset="0"/>
              </a:rPr>
              <a:t>Tier</a:t>
            </a:r>
            <a:r>
              <a:rPr lang="es-ES" sz="800" b="1" dirty="0">
                <a:solidFill>
                  <a:schemeClr val="tx1"/>
                </a:solidFill>
                <a:latin typeface="Arial" panose="020B0604020202020204" pitchFamily="34" charset="0"/>
              </a:rPr>
              <a:t>): </a:t>
            </a:r>
            <a:r>
              <a:rPr lang="es-ES" sz="800" dirty="0">
                <a:solidFill>
                  <a:schemeClr val="tx1"/>
                </a:solidFill>
                <a:latin typeface="Arial" panose="020B0604020202020204" pitchFamily="34" charset="0"/>
              </a:rPr>
              <a:t>La nueva directiva europea a través del acuerdo de Basilea III exige a las entidades cubrir al menos el 8% de sus activos con riesgo, como mínimo un 4,5% con </a:t>
            </a:r>
            <a:r>
              <a:rPr lang="es-ES" sz="800" dirty="0" err="1">
                <a:solidFill>
                  <a:schemeClr val="tx1"/>
                </a:solidFill>
                <a:latin typeface="Arial" panose="020B0604020202020204" pitchFamily="34" charset="0"/>
              </a:rPr>
              <a:t>Tier</a:t>
            </a:r>
            <a:r>
              <a:rPr lang="es-ES" sz="800" dirty="0">
                <a:solidFill>
                  <a:schemeClr val="tx1"/>
                </a:solidFill>
                <a:latin typeface="Arial" panose="020B0604020202020204" pitchFamily="34" charset="0"/>
              </a:rPr>
              <a:t> 1 y el 6% con capital regulatorio (</a:t>
            </a:r>
            <a:r>
              <a:rPr lang="es-ES" sz="800" dirty="0" err="1">
                <a:solidFill>
                  <a:schemeClr val="tx1"/>
                </a:solidFill>
                <a:latin typeface="Arial" panose="020B0604020202020204" pitchFamily="34" charset="0"/>
              </a:rPr>
              <a:t>Tier</a:t>
            </a:r>
            <a:r>
              <a:rPr lang="es-ES" sz="800" dirty="0">
                <a:solidFill>
                  <a:schemeClr val="tx1"/>
                </a:solidFill>
                <a:latin typeface="Arial" panose="020B0604020202020204" pitchFamily="34" charset="0"/>
              </a:rPr>
              <a:t> 1 más </a:t>
            </a:r>
            <a:r>
              <a:rPr lang="es-ES" sz="800" dirty="0" err="1">
                <a:solidFill>
                  <a:schemeClr val="tx1"/>
                </a:solidFill>
                <a:latin typeface="Arial" panose="020B0604020202020204" pitchFamily="34" charset="0"/>
              </a:rPr>
              <a:t>Tier</a:t>
            </a:r>
            <a:r>
              <a:rPr lang="es-ES" sz="800" dirty="0">
                <a:solidFill>
                  <a:schemeClr val="tx1"/>
                </a:solidFill>
                <a:latin typeface="Arial" panose="020B0604020202020204" pitchFamily="34" charset="0"/>
              </a:rPr>
              <a:t> 2). A estos requerimientos se suma la exigencia de constituir un colchón de conservación, por el que deberán tener un «</a:t>
            </a:r>
            <a:r>
              <a:rPr lang="es-ES" sz="800" dirty="0" err="1">
                <a:solidFill>
                  <a:schemeClr val="tx1"/>
                </a:solidFill>
                <a:latin typeface="Arial" panose="020B0604020202020204" pitchFamily="34" charset="0"/>
              </a:rPr>
              <a:t>common</a:t>
            </a:r>
            <a:r>
              <a:rPr lang="es-ES" sz="800" dirty="0">
                <a:solidFill>
                  <a:schemeClr val="tx1"/>
                </a:solidFill>
                <a:latin typeface="Arial" panose="020B0604020202020204" pitchFamily="34" charset="0"/>
              </a:rPr>
              <a:t> </a:t>
            </a:r>
            <a:r>
              <a:rPr lang="es-ES" sz="800" dirty="0" err="1">
                <a:solidFill>
                  <a:schemeClr val="tx1"/>
                </a:solidFill>
                <a:latin typeface="Arial" panose="020B0604020202020204" pitchFamily="34" charset="0"/>
              </a:rPr>
              <a:t>equity</a:t>
            </a:r>
            <a:r>
              <a:rPr lang="es-ES" sz="800" dirty="0">
                <a:solidFill>
                  <a:schemeClr val="tx1"/>
                </a:solidFill>
                <a:latin typeface="Arial" panose="020B0604020202020204" pitchFamily="34" charset="0"/>
              </a:rPr>
              <a:t>» superior al 2,5 por ciento del valor de sus activos.</a:t>
            </a:r>
            <a:endParaRPr lang="es-ES" sz="800" b="1" dirty="0">
              <a:solidFill>
                <a:schemeClr val="tx1"/>
              </a:solidFill>
              <a:latin typeface="Arial" panose="020B0604020202020204" pitchFamily="34" charset="0"/>
            </a:endParaRPr>
          </a:p>
          <a:p>
            <a:pPr marL="171450" indent="-171450" algn="just">
              <a:spcBef>
                <a:spcPts val="600"/>
              </a:spcBef>
              <a:buClr>
                <a:schemeClr val="accent2"/>
              </a:buClr>
              <a:buFont typeface="Arial" panose="020B0604020202020204" pitchFamily="34" charset="0"/>
              <a:buChar char="˃"/>
            </a:pPr>
            <a:r>
              <a:rPr lang="es-ES" sz="800" b="1" dirty="0">
                <a:solidFill>
                  <a:schemeClr val="tx1"/>
                </a:solidFill>
                <a:latin typeface="Arial" panose="020B0604020202020204" pitchFamily="34" charset="0"/>
              </a:rPr>
              <a:t>CET1 </a:t>
            </a:r>
            <a:r>
              <a:rPr lang="es-ES" sz="800" b="1" dirty="0" err="1">
                <a:solidFill>
                  <a:schemeClr val="tx1"/>
                </a:solidFill>
                <a:latin typeface="Arial" panose="020B0604020202020204" pitchFamily="34" charset="0"/>
              </a:rPr>
              <a:t>phased</a:t>
            </a:r>
            <a:r>
              <a:rPr lang="es-ES" sz="800" b="1" dirty="0">
                <a:solidFill>
                  <a:schemeClr val="tx1"/>
                </a:solidFill>
                <a:latin typeface="Arial" panose="020B0604020202020204" pitchFamily="34" charset="0"/>
              </a:rPr>
              <a:t>-in: </a:t>
            </a:r>
            <a:r>
              <a:rPr lang="es-ES" sz="800" dirty="0">
                <a:solidFill>
                  <a:schemeClr val="tx1"/>
                </a:solidFill>
                <a:latin typeface="Arial" panose="020B0604020202020204" pitchFamily="34" charset="0"/>
              </a:rPr>
              <a:t>Ratio del calculo de capital ordinario de nivel 1 que las entidades disponen para hacer frente a las exigencias de Basilea III calculado según el régimen transitorio hasta 2019.  </a:t>
            </a:r>
          </a:p>
          <a:p>
            <a:pPr marL="171450" indent="-171450" algn="just">
              <a:spcBef>
                <a:spcPts val="600"/>
              </a:spcBef>
              <a:buClr>
                <a:schemeClr val="accent2"/>
              </a:buClr>
              <a:buFont typeface="Arial" panose="020B0604020202020204" pitchFamily="34" charset="0"/>
              <a:buChar char="˃"/>
            </a:pPr>
            <a:r>
              <a:rPr lang="es-ES" sz="800" b="1" dirty="0">
                <a:solidFill>
                  <a:schemeClr val="tx1"/>
                </a:solidFill>
                <a:latin typeface="Arial" panose="020B0604020202020204" pitchFamily="34" charset="0"/>
              </a:rPr>
              <a:t>CET1 </a:t>
            </a:r>
            <a:r>
              <a:rPr lang="es-ES" sz="800" b="1" dirty="0" err="1">
                <a:solidFill>
                  <a:schemeClr val="tx1"/>
                </a:solidFill>
                <a:latin typeface="Arial" panose="020B0604020202020204" pitchFamily="34" charset="0"/>
              </a:rPr>
              <a:t>fully</a:t>
            </a:r>
            <a:r>
              <a:rPr lang="es-ES" sz="800" b="1" dirty="0">
                <a:solidFill>
                  <a:schemeClr val="tx1"/>
                </a:solidFill>
                <a:latin typeface="Arial" panose="020B0604020202020204" pitchFamily="34" charset="0"/>
              </a:rPr>
              <a:t> </a:t>
            </a:r>
            <a:r>
              <a:rPr lang="es-ES" sz="800" b="1" dirty="0" err="1">
                <a:solidFill>
                  <a:schemeClr val="tx1"/>
                </a:solidFill>
                <a:latin typeface="Arial" panose="020B0604020202020204" pitchFamily="34" charset="0"/>
              </a:rPr>
              <a:t>loaded</a:t>
            </a:r>
            <a:r>
              <a:rPr lang="es-ES" sz="800" b="1" dirty="0">
                <a:solidFill>
                  <a:schemeClr val="tx1"/>
                </a:solidFill>
                <a:latin typeface="Arial" panose="020B0604020202020204" pitchFamily="34" charset="0"/>
              </a:rPr>
              <a:t>: </a:t>
            </a:r>
            <a:r>
              <a:rPr lang="es-ES" sz="800" dirty="0">
                <a:solidFill>
                  <a:schemeClr val="tx1"/>
                </a:solidFill>
                <a:latin typeface="Arial" panose="020B0604020202020204" pitchFamily="34" charset="0"/>
              </a:rPr>
              <a:t>Mismo ratio que el anterior pero teniendo en cuenta que las exigencias de Basilea III estarán totalmente implantadas en 2019.</a:t>
            </a:r>
          </a:p>
          <a:p>
            <a:pPr marL="171450" indent="-171450" algn="just">
              <a:spcBef>
                <a:spcPts val="600"/>
              </a:spcBef>
              <a:buClr>
                <a:schemeClr val="accent2"/>
              </a:buClr>
              <a:buFont typeface="Arial" panose="020B0604020202020204" pitchFamily="34" charset="0"/>
              <a:buChar char="˃"/>
            </a:pPr>
            <a:r>
              <a:rPr lang="es-ES" sz="800" b="1" dirty="0">
                <a:solidFill>
                  <a:schemeClr val="tx1"/>
                </a:solidFill>
                <a:latin typeface="Arial" panose="020B0604020202020204" pitchFamily="34" charset="0"/>
              </a:rPr>
              <a:t>Apalancamiento: </a:t>
            </a:r>
            <a:r>
              <a:rPr lang="es-ES" sz="800" dirty="0">
                <a:solidFill>
                  <a:schemeClr val="tx1"/>
                </a:solidFill>
                <a:latin typeface="Arial" panose="020B0604020202020204" pitchFamily="34" charset="0"/>
              </a:rPr>
              <a:t>El coeficiente de apalancamiento de Basilea III se define como la «medida del capital» entre la «medida de la exposición», expresándose en forma de porcentaje. El Comité aprobó un coeficiente mínimo de apalancamiento del 3%.</a:t>
            </a:r>
            <a:endParaRPr lang="es-ES" sz="800" dirty="0">
              <a:solidFill>
                <a:schemeClr val="tx1"/>
              </a:solidFill>
            </a:endParaRPr>
          </a:p>
          <a:p>
            <a:pPr algn="just">
              <a:spcBef>
                <a:spcPts val="600"/>
              </a:spcBef>
              <a:buClr>
                <a:schemeClr val="accent2"/>
              </a:buClr>
            </a:pPr>
            <a:endParaRPr lang="es-ES" sz="800" b="1" dirty="0">
              <a:solidFill>
                <a:schemeClr val="tx1"/>
              </a:solidFill>
              <a:latin typeface="+mj-lt"/>
            </a:endParaRPr>
          </a:p>
        </p:txBody>
      </p:sp>
      <p:sp>
        <p:nvSpPr>
          <p:cNvPr id="4" name="Rectángulo redondeado 3"/>
          <p:cNvSpPr/>
          <p:nvPr/>
        </p:nvSpPr>
        <p:spPr>
          <a:xfrm rot="5400000">
            <a:off x="-1966184" y="4897660"/>
            <a:ext cx="4124049" cy="11068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s-ES" sz="800" dirty="0">
                <a:solidFill>
                  <a:schemeClr val="bg2"/>
                </a:solidFill>
                <a:latin typeface="Source Sans Pro" panose="020B0503030403020204" pitchFamily="34" charset="0"/>
              </a:rPr>
              <a:t>Información confidencial propiedad de Neovantas. Uso exclusivamente interno.</a:t>
            </a:r>
          </a:p>
        </p:txBody>
      </p:sp>
    </p:spTree>
    <p:extLst>
      <p:ext uri="{BB962C8B-B14F-4D97-AF65-F5344CB8AC3E}">
        <p14:creationId xmlns:p14="http://schemas.microsoft.com/office/powerpoint/2010/main" val="1107346789"/>
      </p:ext>
    </p:extLst>
  </p:cSld>
  <p:clrMapOvr>
    <a:masterClrMapping/>
  </p:clrMapOvr>
</p:sld>
</file>

<file path=ppt/theme/theme1.xml><?xml version="1.0" encoding="utf-8"?>
<a:theme xmlns:a="http://schemas.openxmlformats.org/drawingml/2006/main" name="Diseño personalizado">
  <a:themeElements>
    <a:clrScheme name="Neovantas Oficial">
      <a:dk1>
        <a:srgbClr val="535353"/>
      </a:dk1>
      <a:lt1>
        <a:srgbClr val="FFFFFF"/>
      </a:lt1>
      <a:dk2>
        <a:srgbClr val="011950"/>
      </a:dk2>
      <a:lt2>
        <a:srgbClr val="CDCDCD"/>
      </a:lt2>
      <a:accent1>
        <a:srgbClr val="0A2467"/>
      </a:accent1>
      <a:accent2>
        <a:srgbClr val="5B9DD6"/>
      </a:accent2>
      <a:accent3>
        <a:srgbClr val="EA8D19"/>
      </a:accent3>
      <a:accent4>
        <a:srgbClr val="7E1B66"/>
      </a:accent4>
      <a:accent5>
        <a:srgbClr val="589187"/>
      </a:accent5>
      <a:accent6>
        <a:srgbClr val="7C6343"/>
      </a:accent6>
      <a:hlink>
        <a:srgbClr val="4B89CD"/>
      </a:hlink>
      <a:folHlink>
        <a:srgbClr val="898989"/>
      </a:folHlink>
    </a:clrScheme>
    <a:fontScheme name="Neovantas Consulting">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7521</TotalTime>
  <Words>3750</Words>
  <Application>Microsoft Office PowerPoint</Application>
  <PresentationFormat>A4 (210 x 297 mm)</PresentationFormat>
  <Paragraphs>588</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Calibri</vt:lpstr>
      <vt:lpstr>Source Sans Pro</vt:lpstr>
      <vt:lpstr>Source Sans Pro Light</vt:lpstr>
      <vt:lpstr>Diseño personalizado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Adrián Ortiz</dc:creator>
  <cp:lastModifiedBy>Jose Luis</cp:lastModifiedBy>
  <cp:revision>283</cp:revision>
  <cp:lastPrinted>2017-03-02T17:36:06Z</cp:lastPrinted>
  <dcterms:created xsi:type="dcterms:W3CDTF">2015-03-24T11:44:33Z</dcterms:created>
  <dcterms:modified xsi:type="dcterms:W3CDTF">2017-03-02T19:45:37Z</dcterms:modified>
</cp:coreProperties>
</file>